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 id="2147483726" r:id="rId2"/>
  </p:sldMasterIdLst>
  <p:notesMasterIdLst>
    <p:notesMasterId r:id="rId38"/>
  </p:notesMasterIdLst>
  <p:handoutMasterIdLst>
    <p:handoutMasterId r:id="rId39"/>
  </p:handoutMasterIdLst>
  <p:sldIdLst>
    <p:sldId id="282" r:id="rId3"/>
    <p:sldId id="288" r:id="rId4"/>
    <p:sldId id="292" r:id="rId5"/>
    <p:sldId id="326" r:id="rId6"/>
    <p:sldId id="281" r:id="rId7"/>
    <p:sldId id="289" r:id="rId8"/>
    <p:sldId id="314" r:id="rId9"/>
    <p:sldId id="315" r:id="rId10"/>
    <p:sldId id="327" r:id="rId11"/>
    <p:sldId id="323" r:id="rId12"/>
    <p:sldId id="324" r:id="rId13"/>
    <p:sldId id="337" r:id="rId14"/>
    <p:sldId id="338" r:id="rId15"/>
    <p:sldId id="291" r:id="rId16"/>
    <p:sldId id="328" r:id="rId17"/>
    <p:sldId id="308" r:id="rId18"/>
    <p:sldId id="322" r:id="rId19"/>
    <p:sldId id="316" r:id="rId20"/>
    <p:sldId id="331" r:id="rId21"/>
    <p:sldId id="304" r:id="rId22"/>
    <p:sldId id="320" r:id="rId23"/>
    <p:sldId id="335" r:id="rId24"/>
    <p:sldId id="321" r:id="rId25"/>
    <p:sldId id="332" r:id="rId26"/>
    <p:sldId id="333" r:id="rId27"/>
    <p:sldId id="340" r:id="rId28"/>
    <p:sldId id="298" r:id="rId29"/>
    <p:sldId id="341" r:id="rId30"/>
    <p:sldId id="329" r:id="rId31"/>
    <p:sldId id="305" r:id="rId32"/>
    <p:sldId id="319" r:id="rId33"/>
    <p:sldId id="284" r:id="rId34"/>
    <p:sldId id="293" r:id="rId35"/>
    <p:sldId id="311" r:id="rId36"/>
    <p:sldId id="302"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000000"/>
    <a:srgbClr val="CFBB91"/>
    <a:srgbClr val="CFBA91"/>
    <a:srgbClr val="CFB991"/>
    <a:srgbClr val="8D6F3F"/>
    <a:srgbClr val="8D6E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2A5F4-A74B-449B-A9C6-A3EAC25F1A4C}" v="503" dt="2022-10-27T00:38:12.834"/>
    <p1510:client id="{08255B2A-01B7-021A-15E5-DA6B53BFE577}" v="115" dt="2022-10-26T14:35:35.463"/>
    <p1510:client id="{6610469E-FAF6-A791-D636-300BB11E8D8C}" v="16" dt="2022-10-26T20:31:26.533"/>
    <p1510:client id="{80278282-4249-DC51-2EB7-D75690C86506}" v="293" dt="2022-10-26T13:59:31.200"/>
    <p1510:client id="{B6D1302B-3E13-B4E0-B83F-2B712E2D3F21}" v="5558" dt="2022-10-26T14:55:58.336"/>
    <p1510:client id="{CEC5D066-3AF0-4206-B9D8-6B32A348EB11}" v="85" dt="2022-10-26T14:54:18.487"/>
    <p1510:client id="{ED34D62D-B407-565E-400A-CD818B11DC92}" v="454" dt="2022-10-26T13:59:29.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10/26/2022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5686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9</a:t>
            </a:fld>
            <a:endParaRPr lang="en-US"/>
          </a:p>
        </p:txBody>
      </p:sp>
    </p:spTree>
    <p:extLst>
      <p:ext uri="{BB962C8B-B14F-4D97-AF65-F5344CB8AC3E}">
        <p14:creationId xmlns:p14="http://schemas.microsoft.com/office/powerpoint/2010/main" val="397944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15</a:t>
            </a:fld>
            <a:endParaRPr lang="en-US"/>
          </a:p>
        </p:txBody>
      </p:sp>
    </p:spTree>
    <p:extLst>
      <p:ext uri="{BB962C8B-B14F-4D97-AF65-F5344CB8AC3E}">
        <p14:creationId xmlns:p14="http://schemas.microsoft.com/office/powerpoint/2010/main" val="294818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29</a:t>
            </a:fld>
            <a:endParaRPr lang="en-US"/>
          </a:p>
        </p:txBody>
      </p:sp>
    </p:spTree>
    <p:extLst>
      <p:ext uri="{BB962C8B-B14F-4D97-AF65-F5344CB8AC3E}">
        <p14:creationId xmlns:p14="http://schemas.microsoft.com/office/powerpoint/2010/main" val="2762249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E5F616-21A7-CC4C-BF45-7FAE975F7790}"/>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Line 1">
            <a:extLst>
              <a:ext uri="{FF2B5EF4-FFF2-40B4-BE49-F238E27FC236}">
                <a16:creationId xmlns:a16="http://schemas.microsoft.com/office/drawing/2014/main" id="{2024BB39-6718-4C49-AADC-DCE25310DEAF}"/>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Line 2">
            <a:extLst>
              <a:ext uri="{FF2B5EF4-FFF2-40B4-BE49-F238E27FC236}">
                <a16:creationId xmlns:a16="http://schemas.microsoft.com/office/drawing/2014/main" id="{774C580A-840B-D04A-9C9F-8BEB154E11CD}"/>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3">
            <a:extLst>
              <a:ext uri="{FF2B5EF4-FFF2-40B4-BE49-F238E27FC236}">
                <a16:creationId xmlns:a16="http://schemas.microsoft.com/office/drawing/2014/main" id="{45F43EE4-84F9-A347-ABF0-9FE3CE22861F}"/>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p:cNvSpPr>
            <a:spLocks noGrp="1"/>
          </p:cNvSpPr>
          <p:nvPr>
            <p:ph type="ctrTitle" hasCustomPrompt="1"/>
          </p:nvPr>
        </p:nvSpPr>
        <p:spPr bwMode="blackWhite">
          <a:xfrm>
            <a:off x="1116117" y="1219683"/>
            <a:ext cx="7037278"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tx2"/>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5" y="2571751"/>
            <a:ext cx="7037273" cy="252011"/>
          </a:xfrm>
          <a:noFill/>
        </p:spPr>
        <p:txBody>
          <a:bodyPr wrap="square" lIns="0" tIns="0" rIns="0" bIns="0" anchor="t" anchorCtr="0">
            <a:spAutoFit/>
          </a:bodyPr>
          <a:lstStyle>
            <a:lvl1pPr marL="0" indent="0" algn="l">
              <a:buNone/>
              <a:defRPr sz="1650" b="1" i="0">
                <a:solidFill>
                  <a:schemeClr val="tx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a:t>
            </a:r>
          </a:p>
        </p:txBody>
      </p:sp>
      <p:sp>
        <p:nvSpPr>
          <p:cNvPr id="9" name="Slide Number"/>
          <p:cNvSpPr>
            <a:spLocks noGrp="1"/>
          </p:cNvSpPr>
          <p:nvPr>
            <p:ph type="sldNum" sz="quarter" idx="12"/>
          </p:nvPr>
        </p:nvSpPr>
        <p:spPr>
          <a:xfrm>
            <a:off x="8474334" y="4635961"/>
            <a:ext cx="365760" cy="274320"/>
          </a:xfrm>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37263" cy="253746"/>
          </a:xfrm>
        </p:spPr>
        <p:txBody>
          <a:bodyPr lIns="0" tIns="0" rIns="0" bIns="0"/>
          <a:lstStyle>
            <a:lvl1pPr marL="3572" indent="0">
              <a:buNone/>
              <a:tabLst/>
              <a:defRPr sz="1650" b="1" i="0">
                <a:solidFill>
                  <a:srgbClr val="FFFFFF"/>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4" y="3179780"/>
            <a:ext cx="703725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pic>
        <p:nvPicPr>
          <p:cNvPr id="17" name="Graphic 16">
            <a:extLst>
              <a:ext uri="{FF2B5EF4-FFF2-40B4-BE49-F238E27FC236}">
                <a16:creationId xmlns:a16="http://schemas.microsoft.com/office/drawing/2014/main" id="{ACE36AA2-0408-9944-BAE2-702BC35F28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4" y="0"/>
            <a:ext cx="7425159" cy="681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28502" y="327773"/>
            <a:ext cx="6925732" cy="384336"/>
          </a:xfrm>
          <a:prstGeom prst="rect">
            <a:avLst/>
          </a:prstGeom>
          <a:noFill/>
          <a:ln w="38100">
            <a:noFill/>
          </a:ln>
        </p:spPr>
        <p:txBody>
          <a:bodyPr wrap="square" lIns="0" tIns="0" rIns="0" bIns="0" anchor="t" anchorCtr="0">
            <a:spAutoFit/>
          </a:bodyPr>
          <a:lstStyle>
            <a:lvl1pPr algn="l">
              <a:defRPr sz="27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008874"/>
            <a:ext cx="6925728" cy="253916"/>
          </a:xfrm>
          <a:noFill/>
        </p:spPr>
        <p:txBody>
          <a:bodyPr wrap="square" lIns="0" tIns="0" rIns="0" bIns="0" anchor="t" anchorCtr="0">
            <a:spAutoFit/>
          </a:bodyPr>
          <a:lstStyle>
            <a:lvl1pPr marL="0" indent="0" algn="l">
              <a:buNone/>
              <a:defRPr sz="1650" b="1" i="0">
                <a:solidFill>
                  <a:schemeClr val="accent2"/>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2" y="1438041"/>
            <a:ext cx="3443499"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6" y="1440657"/>
            <a:ext cx="3965575" cy="2237185"/>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sp>
        <p:nvSpPr>
          <p:cNvPr id="7" name="Date"/>
          <p:cNvSpPr>
            <a:spLocks noGrp="1"/>
          </p:cNvSpPr>
          <p:nvPr>
            <p:ph type="dt" sz="half" idx="10"/>
          </p:nvPr>
        </p:nvSpPr>
        <p:spPr>
          <a:xfrm>
            <a:off x="6936377" y="4665555"/>
            <a:ext cx="766420" cy="242976"/>
          </a:xfrm>
        </p:spPr>
        <p:txBody>
          <a:bodyPr/>
          <a:lstStyle>
            <a:lvl1pPr>
              <a:defRPr>
                <a:solidFill>
                  <a:schemeClr val="bg1">
                    <a:alpha val="70000"/>
                  </a:schemeClr>
                </a:solidFill>
              </a:defRPr>
            </a:lvl1pPr>
          </a:lstStyle>
          <a:p>
            <a:fld id="{4127BF28-8E52-EB4D-8A7B-6C7DC4946F53}" type="datetime1">
              <a:rPr lang="en-US" smtClean="0"/>
              <a:t>10/26/2022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3024"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8849"/>
            <a:ext cx="9144000" cy="51435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ko-KR" altLang="en-US"/>
              <a:t>그림을 추가하려면 아이콘을 클릭하십시오</a:t>
            </a:r>
            <a:endParaRPr lang="en-US"/>
          </a:p>
        </p:txBody>
      </p:sp>
      <p:sp>
        <p:nvSpPr>
          <p:cNvPr id="3" name="Photo caption"/>
          <p:cNvSpPr>
            <a:spLocks noGrp="1"/>
          </p:cNvSpPr>
          <p:nvPr>
            <p:ph type="subTitle" idx="1" hasCustomPrompt="1"/>
          </p:nvPr>
        </p:nvSpPr>
        <p:spPr>
          <a:xfrm>
            <a:off x="5475878" y="164404"/>
            <a:ext cx="2680565" cy="830997"/>
          </a:xfrm>
          <a:noFill/>
        </p:spPr>
        <p:txBody>
          <a:bodyPr wrap="square" lIns="0" tIns="0" rIns="0" bIns="0" anchor="t" anchorCtr="0">
            <a:spAutoFit/>
          </a:bodyPr>
          <a:lstStyle>
            <a:lvl1pPr marL="0" indent="0" algn="l">
              <a:buNone/>
              <a:defRPr sz="1350" b="1" i="0">
                <a:solidFill>
                  <a:schemeClr val="bg1"/>
                </a:solidFill>
                <a:latin typeface="Acumin Pro" panose="020B0504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Brief photo caption. Place in top left or right corner. </a:t>
            </a:r>
            <a:r>
              <a:rPr lang="en-US" err="1"/>
              <a:t>Acumin</a:t>
            </a:r>
            <a:r>
              <a:rPr lang="en-US"/>
              <a:t> Pro Bold 18 pt. Make text black or white for legibility.</a:t>
            </a:r>
          </a:p>
        </p:txBody>
      </p:sp>
      <p:sp>
        <p:nvSpPr>
          <p:cNvPr id="7" name="Date"/>
          <p:cNvSpPr>
            <a:spLocks noGrp="1"/>
          </p:cNvSpPr>
          <p:nvPr>
            <p:ph type="dt" sz="half" idx="10"/>
          </p:nvPr>
        </p:nvSpPr>
        <p:spPr>
          <a:xfrm>
            <a:off x="6936384" y="4665555"/>
            <a:ext cx="766414" cy="242976"/>
          </a:xfrm>
        </p:spPr>
        <p:txBody>
          <a:bodyPr/>
          <a:lstStyle>
            <a:lvl1pPr>
              <a:defRPr>
                <a:solidFill>
                  <a:schemeClr val="bg1">
                    <a:alpha val="70000"/>
                  </a:schemeClr>
                </a:solidFill>
              </a:defRPr>
            </a:lvl1pPr>
          </a:lstStyle>
          <a:p>
            <a:fld id="{D47A9A36-4EB0-BF46-AE48-7CDA251B954B}" type="datetime1">
              <a:rPr lang="en-US" smtClean="0"/>
              <a:t>10/26/2022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Heading"/>
          <p:cNvSpPr>
            <a:spLocks noGrp="1"/>
          </p:cNvSpPr>
          <p:nvPr>
            <p:ph type="ctrTitle" hasCustomPrompt="1"/>
          </p:nvPr>
        </p:nvSpPr>
        <p:spPr bwMode="blackWhite">
          <a:xfrm>
            <a:off x="2170159" y="1099925"/>
            <a:ext cx="4814498" cy="908230"/>
          </a:xfrm>
          <a:prstGeom prst="rect">
            <a:avLst/>
          </a:prstGeom>
          <a:noFill/>
          <a:ln w="38100">
            <a:noFill/>
          </a:ln>
        </p:spPr>
        <p:txBody>
          <a:bodyPr wrap="square" lIns="0" tIns="0" rIns="0" bIns="0" anchor="t" anchorCtr="0">
            <a:spAutoFit/>
          </a:bodyPr>
          <a:lstStyle>
            <a:lvl1pPr algn="ctr">
              <a:defRPr sz="6450" b="0" i="0" cap="none" spc="0">
                <a:solidFill>
                  <a:schemeClr val="accent2"/>
                </a:solidFill>
                <a:latin typeface="United Sans Rg Md" pitchFamily="50"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058316"/>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ubhead"/>
          <p:cNvSpPr>
            <a:spLocks noGrp="1"/>
          </p:cNvSpPr>
          <p:nvPr>
            <p:ph type="subTitle" idx="1" hasCustomPrompt="1"/>
          </p:nvPr>
        </p:nvSpPr>
        <p:spPr>
          <a:xfrm>
            <a:off x="1986208" y="2029856"/>
            <a:ext cx="5171597" cy="415499"/>
          </a:xfrm>
          <a:noFill/>
        </p:spPr>
        <p:txBody>
          <a:bodyPr wrap="square" lIns="0" tIns="0" rIns="0" bIns="0" anchor="t" anchorCtr="0">
            <a:spAutoFit/>
          </a:bodyPr>
          <a:lstStyle>
            <a:lvl1pPr marL="0" indent="0" algn="ctr">
              <a:buNone/>
              <a:defRPr sz="2700" b="1" i="0" spc="225">
                <a:solidFill>
                  <a:schemeClr val="accent4"/>
                </a:solidFill>
                <a:latin typeface="United Sans Cd Md" pitchFamily="50"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sp>
        <p:nvSpPr>
          <p:cNvPr id="7" name="Date"/>
          <p:cNvSpPr>
            <a:spLocks noGrp="1"/>
          </p:cNvSpPr>
          <p:nvPr>
            <p:ph type="dt" sz="half" idx="10"/>
          </p:nvPr>
        </p:nvSpPr>
        <p:spPr>
          <a:xfrm>
            <a:off x="6884127" y="4665555"/>
            <a:ext cx="818671" cy="242976"/>
          </a:xfrm>
        </p:spPr>
        <p:txBody>
          <a:bodyPr/>
          <a:lstStyle>
            <a:lvl1pPr>
              <a:defRPr>
                <a:solidFill>
                  <a:schemeClr val="bg1">
                    <a:alpha val="70000"/>
                  </a:schemeClr>
                </a:solidFill>
              </a:defRPr>
            </a:lvl1pPr>
          </a:lstStyle>
          <a:p>
            <a:fld id="{FAD1387E-80EC-0440-B45B-53847462FAF4}" type="datetime1">
              <a:rPr lang="en-US" smtClean="0"/>
              <a:t>10/26/2022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Heading"/>
          <p:cNvSpPr>
            <a:spLocks noGrp="1"/>
          </p:cNvSpPr>
          <p:nvPr>
            <p:ph type="ctrTitle" hasCustomPrompt="1"/>
          </p:nvPr>
        </p:nvSpPr>
        <p:spPr bwMode="blackWhite">
          <a:xfrm>
            <a:off x="1585704" y="1141001"/>
            <a:ext cx="5500897" cy="640560"/>
          </a:xfrm>
          <a:prstGeom prst="rect">
            <a:avLst/>
          </a:prstGeom>
          <a:noFill/>
          <a:ln w="38100">
            <a:noFill/>
          </a:ln>
        </p:spPr>
        <p:txBody>
          <a:bodyPr wrap="square" lIns="0" tIns="0" rIns="0" bIns="0" anchor="t" anchorCtr="0">
            <a:spAutoFit/>
          </a:bodyPr>
          <a:lstStyle>
            <a:lvl1pPr algn="l">
              <a:defRPr sz="45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585703" y="1911157"/>
            <a:ext cx="5500891" cy="660593"/>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350" b="0" i="0" normalizeH="0" baseline="0">
                <a:solidFill>
                  <a:schemeClr val="accent4"/>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sp>
        <p:nvSpPr>
          <p:cNvPr id="7" name="Date"/>
          <p:cNvSpPr>
            <a:spLocks noGrp="1"/>
          </p:cNvSpPr>
          <p:nvPr>
            <p:ph type="dt" sz="half" idx="10"/>
          </p:nvPr>
        </p:nvSpPr>
        <p:spPr>
          <a:xfrm>
            <a:off x="6831875" y="4670021"/>
            <a:ext cx="870923" cy="242976"/>
          </a:xfrm>
        </p:spPr>
        <p:txBody>
          <a:bodyPr/>
          <a:lstStyle>
            <a:lvl1pPr>
              <a:defRPr>
                <a:solidFill>
                  <a:schemeClr val="accent4">
                    <a:alpha val="70000"/>
                  </a:schemeClr>
                </a:solidFill>
              </a:defRPr>
            </a:lvl1pPr>
          </a:lstStyle>
          <a:p>
            <a:fld id="{69E19CAC-2325-1047-B0FD-9C1EACA0A0AE}" type="datetime1">
              <a:rPr lang="en-US" smtClean="0"/>
              <a:pPr/>
              <a:t>10/26/2022</a:t>
            </a:fld>
            <a:endParaRPr lang="en-US"/>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sp>
        <p:nvSpPr>
          <p:cNvPr id="10" name="Black Bar">
            <a:extLst>
              <a:ext uri="{FF2B5EF4-FFF2-40B4-BE49-F238E27FC236}">
                <a16:creationId xmlns:a16="http://schemas.microsoft.com/office/drawing/2014/main" id="{B1922CE4-EA1C-4E4A-82AE-85CF9FED6160}"/>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104901" y="1471905"/>
            <a:ext cx="6938046"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cxnSp>
        <p:nvCxnSpPr>
          <p:cNvPr id="7" name="Line 1">
            <a:extLst>
              <a:ext uri="{FF2B5EF4-FFF2-40B4-BE49-F238E27FC236}">
                <a16:creationId xmlns:a16="http://schemas.microsoft.com/office/drawing/2014/main" id="{9376245B-A158-4343-924A-84634FC9D3E0}"/>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Line 2">
            <a:extLst>
              <a:ext uri="{FF2B5EF4-FFF2-40B4-BE49-F238E27FC236}">
                <a16:creationId xmlns:a16="http://schemas.microsoft.com/office/drawing/2014/main" id="{330AA77C-DAD5-A741-B4B4-20138A8398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Line 3">
            <a:extLst>
              <a:ext uri="{FF2B5EF4-FFF2-40B4-BE49-F238E27FC236}">
                <a16:creationId xmlns:a16="http://schemas.microsoft.com/office/drawing/2014/main" id="{535F094A-0145-EE43-AAEF-628AE03581BF}"/>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64"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cxnSp>
        <p:nvCxnSpPr>
          <p:cNvPr id="9" name="Line 1">
            <a:extLst>
              <a:ext uri="{FF2B5EF4-FFF2-40B4-BE49-F238E27FC236}">
                <a16:creationId xmlns:a16="http://schemas.microsoft.com/office/drawing/2014/main" id="{F14D0CE5-5CA6-8F4C-A91B-4AF2FB65BD2E}"/>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2" y="1438041"/>
            <a:ext cx="3443499"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7" y="1440657"/>
            <a:ext cx="3907532"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cxnSp>
        <p:nvCxnSpPr>
          <p:cNvPr id="14" name="Line 2">
            <a:extLst>
              <a:ext uri="{FF2B5EF4-FFF2-40B4-BE49-F238E27FC236}">
                <a16:creationId xmlns:a16="http://schemas.microsoft.com/office/drawing/2014/main" id="{49BEBBF6-8908-D545-9BF5-4E2BD6842D14}"/>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58A35516-8823-A94F-8D17-E7DE5189629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Black Bar">
            <a:extLst>
              <a:ext uri="{FF2B5EF4-FFF2-40B4-BE49-F238E27FC236}">
                <a16:creationId xmlns:a16="http://schemas.microsoft.com/office/drawing/2014/main" id="{D3D631D8-9786-C340-8005-B84540BA4259}"/>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itle">
            <a:extLst>
              <a:ext uri="{FF2B5EF4-FFF2-40B4-BE49-F238E27FC236}">
                <a16:creationId xmlns:a16="http://schemas.microsoft.com/office/drawing/2014/main" id="{68C95140-FCFE-B542-8A6E-10A4861B0947}"/>
              </a:ext>
            </a:extLst>
          </p:cNvPr>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18" name="Subhead">
            <a:extLst>
              <a:ext uri="{FF2B5EF4-FFF2-40B4-BE49-F238E27FC236}">
                <a16:creationId xmlns:a16="http://schemas.microsoft.com/office/drawing/2014/main" id="{82DF72CF-B6FD-884F-AE10-9BD103E6DE61}"/>
              </a:ext>
            </a:extLst>
          </p:cNvPr>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419101" y="1202447"/>
            <a:ext cx="8272221" cy="3175095"/>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573245" y="255903"/>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902640" y="215354"/>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2" name="Line 1">
            <a:extLst>
              <a:ext uri="{FF2B5EF4-FFF2-40B4-BE49-F238E27FC236}">
                <a16:creationId xmlns:a16="http://schemas.microsoft.com/office/drawing/2014/main" id="{21BC6E96-DF2B-8440-A274-01B147FA774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2">
            <a:extLst>
              <a:ext uri="{FF2B5EF4-FFF2-40B4-BE49-F238E27FC236}">
                <a16:creationId xmlns:a16="http://schemas.microsoft.com/office/drawing/2014/main" id="{C819320E-21DC-7441-8E98-0A2A8E9854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Line 3">
            <a:extLst>
              <a:ext uri="{FF2B5EF4-FFF2-40B4-BE49-F238E27FC236}">
                <a16:creationId xmlns:a16="http://schemas.microsoft.com/office/drawing/2014/main" id="{C5EEDD78-263A-434C-80D7-166880875E0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1" y="0"/>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5"/>
            <a:ext cx="4814498" cy="908230"/>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6"/>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1" y="2108271"/>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a:p>
        </p:txBody>
      </p:sp>
      <p:cxnSp>
        <p:nvCxnSpPr>
          <p:cNvPr id="12" name="Line 1">
            <a:extLst>
              <a:ext uri="{FF2B5EF4-FFF2-40B4-BE49-F238E27FC236}">
                <a16:creationId xmlns:a16="http://schemas.microsoft.com/office/drawing/2014/main" id="{056A44C2-1712-D049-B79F-1F5B54B3CBD3}"/>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2">
            <a:extLst>
              <a:ext uri="{FF2B5EF4-FFF2-40B4-BE49-F238E27FC236}">
                <a16:creationId xmlns:a16="http://schemas.microsoft.com/office/drawing/2014/main" id="{82698863-7ACA-284D-A7A3-E1738435C2E2}"/>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Line 3">
            <a:extLst>
              <a:ext uri="{FF2B5EF4-FFF2-40B4-BE49-F238E27FC236}">
                <a16:creationId xmlns:a16="http://schemas.microsoft.com/office/drawing/2014/main" id="{8937E991-6536-C047-837C-8128A3201F24}"/>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F9DD4D7-4135-4748-88AD-C07DF96F77D3}"/>
              </a:ext>
            </a:extLst>
          </p:cNvPr>
          <p:cNvPicPr>
            <a:picLocks noChangeAspect="1"/>
          </p:cNvPicPr>
          <p:nvPr userDrawn="1"/>
        </p:nvPicPr>
        <p:blipFill>
          <a:blip r:embed="rId2"/>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EA83C1-04F5-8949-9340-C351057BDE7E}"/>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04906" y="1168250"/>
            <a:ext cx="5485136" cy="640560"/>
          </a:xfrm>
          <a:prstGeom prst="rect">
            <a:avLst/>
          </a:prstGeom>
          <a:noFill/>
          <a:ln w="38100">
            <a:noFill/>
          </a:ln>
        </p:spPr>
        <p:txBody>
          <a:bodyPr wrap="square" lIns="0" tIns="0" rIns="0" bIns="0" anchor="t" anchorCtr="0">
            <a:spAutoFit/>
          </a:bodyPr>
          <a:lstStyle>
            <a:lvl1pPr algn="l">
              <a:defRPr sz="4500" b="0" i="1" cap="none" spc="0" baseline="0">
                <a:solidFill>
                  <a:schemeClr val="tx2"/>
                </a:solidFill>
                <a:latin typeface="Franklin Gothic Medium" panose="020B0603020102020204" pitchFamily="34" charset="0"/>
              </a:defRPr>
            </a:lvl1pPr>
          </a:lstStyle>
          <a:p>
            <a:r>
              <a:rPr lang="en-US"/>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52308" y="3486010"/>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err="1">
                <a:solidFill>
                  <a:srgbClr val="FFFFFF"/>
                </a:solidFill>
                <a:latin typeface="Franklin Gothic Medium" panose="020B0603020102020204" pitchFamily="34" charset="0"/>
              </a:rPr>
              <a:t>polytechnic.purdue.edu</a:t>
            </a:r>
            <a:endParaRPr lang="en-US" sz="900">
              <a:solidFill>
                <a:srgbClr val="FFFFFF"/>
              </a:solidFill>
              <a:latin typeface="Franklin Gothic Medium" panose="020B0603020102020204" pitchFamily="34" charset="0"/>
            </a:endParaRPr>
          </a:p>
          <a:p>
            <a:pPr>
              <a:tabLst>
                <a:tab pos="997447" algn="l"/>
              </a:tabLst>
            </a:pPr>
            <a:endParaRPr lang="en-US" sz="675">
              <a:solidFill>
                <a:srgbClr val="FFFFFF"/>
              </a:solidFill>
              <a:latin typeface="Franklin Gothic Medium" panose="020B0603020102020204" pitchFamily="34" charset="0"/>
            </a:endParaRPr>
          </a:p>
          <a:p>
            <a:pPr marL="0" indent="0">
              <a:tabLst>
                <a:tab pos="1069181" algn="l"/>
                <a:tab pos="1198960" algn="l"/>
              </a:tabLst>
            </a:pPr>
            <a:r>
              <a:rPr lang="en-US" sz="788">
                <a:solidFill>
                  <a:srgbClr val="FFFFFF"/>
                </a:solidFill>
                <a:latin typeface="Franklin Gothic Medium" panose="020B0603020102020204" pitchFamily="34" charset="0"/>
              </a:rPr>
              <a:t>	</a:t>
            </a:r>
            <a:r>
              <a:rPr lang="en-US" sz="900">
                <a:solidFill>
                  <a:srgbClr val="FFFFFF"/>
                </a:solidFill>
                <a:latin typeface="Franklin Gothic Medium" panose="020B0603020102020204" pitchFamily="34" charset="0"/>
              </a:rPr>
              <a:t>/ 	</a:t>
            </a:r>
            <a:r>
              <a:rPr lang="en-US" sz="900" err="1">
                <a:solidFill>
                  <a:srgbClr val="FFFFFF"/>
                </a:solidFill>
                <a:latin typeface="Franklin Gothic Medium" panose="020B0603020102020204" pitchFamily="34" charset="0"/>
              </a:rPr>
              <a:t>TechPurdue</a:t>
            </a:r>
            <a:endParaRPr lang="en-US" sz="900">
              <a:solidFill>
                <a:srgbClr val="FFFFFF"/>
              </a:solidFill>
              <a:latin typeface="Franklin Gothic Medium" panose="020B0603020102020204" pitchFamily="34" charset="0"/>
            </a:endParaRPr>
          </a:p>
          <a:p>
            <a:pPr>
              <a:tabLst>
                <a:tab pos="997447" algn="l"/>
              </a:tabLst>
            </a:pPr>
            <a:endParaRPr lang="en-US" sz="788">
              <a:solidFill>
                <a:srgbClr val="FFFFFF"/>
              </a:solidFill>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104904" y="2224892"/>
            <a:ext cx="7048489" cy="253746"/>
          </a:xfrm>
        </p:spPr>
        <p:txBody>
          <a:bodyPr lIns="0" tIns="0" rIns="0" bIns="0"/>
          <a:lstStyle>
            <a:lvl1pPr marL="3572" indent="0">
              <a:buNone/>
              <a:tabLst/>
              <a:defRPr sz="1650" b="1" i="0">
                <a:solidFill>
                  <a:srgbClr val="CFB99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104899" y="2476211"/>
            <a:ext cx="7048493"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104900" y="2640975"/>
            <a:ext cx="704848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104900" y="2821412"/>
            <a:ext cx="704847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err="1"/>
              <a:t>email@purdue.edu</a:t>
            </a:r>
            <a:endParaRPr lang="en-US"/>
          </a:p>
        </p:txBody>
      </p:sp>
      <p:pic>
        <p:nvPicPr>
          <p:cNvPr id="17" name="Graphic 16">
            <a:extLst>
              <a:ext uri="{FF2B5EF4-FFF2-40B4-BE49-F238E27FC236}">
                <a16:creationId xmlns:a16="http://schemas.microsoft.com/office/drawing/2014/main" id="{FDF849F3-6335-DD44-8149-FB87E4868F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pic>
        <p:nvPicPr>
          <p:cNvPr id="19" name="Picture 18">
            <a:extLst>
              <a:ext uri="{FF2B5EF4-FFF2-40B4-BE49-F238E27FC236}">
                <a16:creationId xmlns:a16="http://schemas.microsoft.com/office/drawing/2014/main" id="{32D2474B-1B04-2649-9B0F-A979FED744EA}"/>
              </a:ext>
            </a:extLst>
          </p:cNvPr>
          <p:cNvPicPr>
            <a:picLocks noChangeAspect="1"/>
          </p:cNvPicPr>
          <p:nvPr userDrawn="1"/>
        </p:nvPicPr>
        <p:blipFill>
          <a:blip r:embed="rId4">
            <a:extLst>
              <a:ext uri="{BEBA8EAE-BF5A-486C-A8C5-ECC9F3942E4B}">
                <a14:imgProps xmlns:a14="http://schemas.microsoft.com/office/drawing/2010/main">
                  <a14:imgLayer>
                    <a14:imgEffect>
                      <a14:saturation sat="0"/>
                    </a14:imgEffect>
                  </a14:imgLayer>
                </a14:imgProps>
              </a:ext>
            </a:extLst>
          </a:blip>
          <a:stretch>
            <a:fillRect/>
          </a:stretch>
        </p:blipFill>
        <p:spPr>
          <a:xfrm>
            <a:off x="1108026" y="3742086"/>
            <a:ext cx="956167" cy="166866"/>
          </a:xfrm>
          <a:prstGeom prst="rect">
            <a:avLst/>
          </a:prstGeom>
        </p:spPr>
      </p:pic>
      <p:cxnSp>
        <p:nvCxnSpPr>
          <p:cNvPr id="20" name="Line 1">
            <a:extLst>
              <a:ext uri="{FF2B5EF4-FFF2-40B4-BE49-F238E27FC236}">
                <a16:creationId xmlns:a16="http://schemas.microsoft.com/office/drawing/2014/main" id="{FC110C3B-A37E-E644-BF54-781CF756F0A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2">
            <a:extLst>
              <a:ext uri="{FF2B5EF4-FFF2-40B4-BE49-F238E27FC236}">
                <a16:creationId xmlns:a16="http://schemas.microsoft.com/office/drawing/2014/main" id="{7D5C1730-EFF8-714F-9F32-988F24FAB0E3}"/>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3">
            <a:extLst>
              <a:ext uri="{FF2B5EF4-FFF2-40B4-BE49-F238E27FC236}">
                <a16:creationId xmlns:a16="http://schemas.microsoft.com/office/drawing/2014/main" id="{C88C53C0-C031-E74E-841C-46430832C47C}"/>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1562101" y="1197980"/>
            <a:ext cx="5993395" cy="1038746"/>
          </a:xfrm>
          <a:noFill/>
        </p:spPr>
        <p:txBody>
          <a:bodyPr wrap="square" lIns="0" tIns="0" rIns="0" bIns="0" anchor="t" anchorCtr="0">
            <a:spAutoFit/>
          </a:bodyPr>
          <a:lstStyle>
            <a:lvl1pPr marL="0" indent="0" algn="l">
              <a:buNone/>
              <a:defRPr lang="en-US" b="0" smtClean="0">
                <a:solidFill>
                  <a:schemeClr val="bg1"/>
                </a:solidFill>
                <a:effectLst/>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1562100" y="2859756"/>
            <a:ext cx="5670506" cy="749076"/>
          </a:xfrm>
        </p:spPr>
        <p:txBody>
          <a:bodyPr lIns="0" tIns="0" rIns="0" bIns="0">
            <a:normAutofit/>
          </a:bodyPr>
          <a:lstStyle>
            <a:lvl1pPr marL="0" marR="0" indent="0" algn="l" defTabSz="342900" rtl="0" eaLnBrk="1" fontAlgn="auto" latinLnBrk="0" hangingPunct="1">
              <a:lnSpc>
                <a:spcPct val="100000"/>
              </a:lnSpc>
              <a:spcBef>
                <a:spcPts val="0"/>
              </a:spcBef>
              <a:spcAft>
                <a:spcPts val="0"/>
              </a:spcAft>
              <a:buClrTx/>
              <a:buSzTx/>
              <a:buFontTx/>
              <a:buNone/>
              <a:tabLst/>
              <a:defRPr sz="135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2"/>
          <a:stretch>
            <a:fillRect/>
          </a:stretch>
        </p:blipFill>
        <p:spPr>
          <a:xfrm>
            <a:off x="853385" y="4565442"/>
            <a:ext cx="1916505" cy="256199"/>
          </a:xfrm>
          <a:prstGeom prst="rect">
            <a:avLst/>
          </a:prstGeom>
        </p:spPr>
      </p:pic>
      <p:sp>
        <p:nvSpPr>
          <p:cNvPr id="7" name="Date"/>
          <p:cNvSpPr>
            <a:spLocks noGrp="1"/>
          </p:cNvSpPr>
          <p:nvPr>
            <p:ph type="dt" sz="half" idx="10"/>
          </p:nvPr>
        </p:nvSpPr>
        <p:spPr>
          <a:xfrm>
            <a:off x="6936379" y="4665555"/>
            <a:ext cx="766418" cy="242976"/>
          </a:xfrm>
        </p:spPr>
        <p:txBody>
          <a:bodyPr/>
          <a:lstStyle>
            <a:lvl1pPr>
              <a:defRPr>
                <a:solidFill>
                  <a:schemeClr val="bg1">
                    <a:alpha val="70000"/>
                  </a:schemeClr>
                </a:solidFill>
              </a:defRPr>
            </a:lvl1pPr>
          </a:lstStyle>
          <a:p>
            <a:fld id="{D47A9A36-4EB0-BF46-AE48-7CDA251B954B}" type="datetime1">
              <a:rPr lang="en-US" smtClean="0"/>
              <a:t>10/26/2022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3024"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제목 슬라이드">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585704" y="1126306"/>
            <a:ext cx="5933959" cy="1869743"/>
          </a:xfrm>
          <a:prstGeom prst="rect">
            <a:avLst/>
          </a:prstGeom>
          <a:noFill/>
          <a:ln w="38100">
            <a:noFill/>
          </a:ln>
        </p:spPr>
        <p:txBody>
          <a:bodyPr wrap="square" lIns="0" tIns="0" rIns="0" bIns="0" anchor="t" anchorCtr="0">
            <a:spAutoFit/>
          </a:bodyPr>
          <a:lstStyle>
            <a:lvl1pPr algn="l">
              <a:defRPr sz="45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585703" y="2953375"/>
            <a:ext cx="5322202" cy="252011"/>
          </a:xfrm>
          <a:noFill/>
        </p:spPr>
        <p:txBody>
          <a:bodyPr wrap="square" lIns="0" tIns="0" rIns="0" bIns="0" anchor="t" anchorCtr="0">
            <a:spAutoFit/>
          </a:bodyPr>
          <a:lstStyle>
            <a:lvl1pPr marL="0" indent="0" algn="l">
              <a:buNone/>
              <a:defRPr sz="1650" b="1" i="0">
                <a:solidFill>
                  <a:schemeClr val="accent4"/>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 </a:t>
            </a:r>
            <a:r>
              <a:rPr lang="en-US" err="1"/>
              <a:t>Acumin</a:t>
            </a:r>
            <a:r>
              <a:rPr lang="en-US"/>
              <a:t> Pro Semi Cond Bold 22 </a:t>
            </a:r>
            <a:r>
              <a:rPr lang="en-US" err="1"/>
              <a:t>pt</a:t>
            </a:r>
            <a:endParaRPr lang="en-US"/>
          </a:p>
        </p:txBody>
      </p:sp>
      <p:sp>
        <p:nvSpPr>
          <p:cNvPr id="7" name="Date"/>
          <p:cNvSpPr>
            <a:spLocks noGrp="1"/>
          </p:cNvSpPr>
          <p:nvPr>
            <p:ph type="dt" sz="half" idx="10"/>
          </p:nvPr>
        </p:nvSpPr>
        <p:spPr>
          <a:xfrm>
            <a:off x="6831875" y="4670021"/>
            <a:ext cx="870923" cy="242976"/>
          </a:xfrm>
        </p:spPr>
        <p:txBody>
          <a:bodyPr/>
          <a:lstStyle>
            <a:lvl1pPr>
              <a:defRPr>
                <a:solidFill>
                  <a:schemeClr val="accent4">
                    <a:alpha val="70000"/>
                  </a:schemeClr>
                </a:solidFill>
              </a:defRPr>
            </a:lvl1pPr>
          </a:lstStyle>
          <a:p>
            <a:fld id="{049DC8E1-D369-0F48-9062-BB068AFD07CE}" type="datetime1">
              <a:rPr lang="en-US" smtClean="0"/>
              <a:pPr/>
              <a:t>10/26/2022</a:t>
            </a:fld>
            <a:endParaRPr lang="en-US"/>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10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4" y="0"/>
            <a:ext cx="7425159" cy="681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28502" y="327773"/>
            <a:ext cx="6925732" cy="384336"/>
          </a:xfrm>
          <a:prstGeom prst="rect">
            <a:avLst/>
          </a:prstGeom>
          <a:noFill/>
          <a:ln w="38100">
            <a:noFill/>
          </a:ln>
        </p:spPr>
        <p:txBody>
          <a:bodyPr wrap="square" lIns="0" tIns="0" rIns="0" bIns="0" anchor="t" anchorCtr="0">
            <a:spAutoFit/>
          </a:bodyPr>
          <a:lstStyle>
            <a:lvl1pPr algn="l">
              <a:defRPr sz="27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2" y="1008875"/>
            <a:ext cx="6925731" cy="256199"/>
          </a:xfrm>
          <a:noFill/>
        </p:spPr>
        <p:txBody>
          <a:bodyPr wrap="square" lIns="0" tIns="0" rIns="0" bIns="0" anchor="t" anchorCtr="0">
            <a:spAutoFit/>
          </a:bodyPr>
          <a:lstStyle>
            <a:lvl1pPr marL="0" indent="0" algn="l">
              <a:buNone/>
              <a:defRPr sz="1650" b="1" i="0">
                <a:solidFill>
                  <a:schemeClr val="accent2"/>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62100" y="1438041"/>
            <a:ext cx="5524500"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7" name="Date"/>
          <p:cNvSpPr>
            <a:spLocks noGrp="1"/>
          </p:cNvSpPr>
          <p:nvPr>
            <p:ph type="dt" sz="half" idx="10"/>
          </p:nvPr>
        </p:nvSpPr>
        <p:spPr>
          <a:xfrm>
            <a:off x="6884127" y="4665555"/>
            <a:ext cx="818671" cy="242976"/>
          </a:xfrm>
        </p:spPr>
        <p:txBody>
          <a:bodyPr/>
          <a:lstStyle>
            <a:lvl1pPr>
              <a:defRPr>
                <a:solidFill>
                  <a:schemeClr val="bg1">
                    <a:alpha val="70000"/>
                  </a:schemeClr>
                </a:solidFill>
              </a:defRPr>
            </a:lvl1pPr>
          </a:lstStyle>
          <a:p>
            <a:fld id="{93C70D44-4D52-E745-B943-20C0DA58653C}" type="datetime1">
              <a:rPr lang="en-US" smtClean="0"/>
              <a:pPr/>
              <a:t>10/26/2022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6" y="1978534"/>
            <a:ext cx="5937755" cy="23264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7" name="Picture 6">
            <a:extLst>
              <a:ext uri="{FF2B5EF4-FFF2-40B4-BE49-F238E27FC236}">
                <a16:creationId xmlns:a16="http://schemas.microsoft.com/office/drawing/2014/main" id="{768404D3-0B7A-D444-8811-D745E4451C3D}"/>
              </a:ext>
            </a:extLst>
          </p:cNvPr>
          <p:cNvPicPr>
            <a:picLocks noChangeAspect="1"/>
          </p:cNvPicPr>
          <p:nvPr userDrawn="1"/>
        </p:nvPicPr>
        <p:blipFill>
          <a:blip r:embed="rId8"/>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1606046" y="1978534"/>
            <a:ext cx="5937755" cy="232648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6831875" y="4670753"/>
            <a:ext cx="870923" cy="242976"/>
          </a:xfrm>
          <a:prstGeom prst="rect">
            <a:avLst/>
          </a:prstGeom>
        </p:spPr>
        <p:txBody>
          <a:bodyPr vert="horz" lIns="91440" tIns="45720" rIns="91440" bIns="45720" rtlCol="0" anchor="ctr"/>
          <a:lstStyle>
            <a:lvl1pPr algn="r">
              <a:defRPr sz="750" b="0" i="0">
                <a:solidFill>
                  <a:schemeClr val="tx1">
                    <a:alpha val="70000"/>
                  </a:schemeClr>
                </a:solidFill>
                <a:latin typeface="Acumin Pro" panose="020B0504020202020204" pitchFamily="34" charset="77"/>
              </a:defRPr>
            </a:lvl1pPr>
          </a:lstStyle>
          <a:p>
            <a:fld id="{E0C8DACD-4E35-4E4C-AC75-C3DE50F04E7E}" type="datetime1">
              <a:rPr lang="en-US" smtClean="0"/>
              <a:pPr/>
              <a:t>10/26/2022</a:t>
            </a:fld>
            <a:endParaRPr lang="en-US"/>
          </a:p>
        </p:txBody>
      </p:sp>
      <p:sp>
        <p:nvSpPr>
          <p:cNvPr id="5" name="Footer Placeholder 4"/>
          <p:cNvSpPr>
            <a:spLocks noGrp="1"/>
          </p:cNvSpPr>
          <p:nvPr>
            <p:ph type="ftr" sz="quarter" idx="3"/>
          </p:nvPr>
        </p:nvSpPr>
        <p:spPr>
          <a:xfrm>
            <a:off x="853384" y="4664372"/>
            <a:ext cx="4556664" cy="240030"/>
          </a:xfrm>
          <a:prstGeom prst="rect">
            <a:avLst/>
          </a:prstGeom>
        </p:spPr>
        <p:txBody>
          <a:bodyPr vert="horz" lIns="91440" tIns="45720" rIns="91440" bIns="45720" rtlCol="0" anchor="ctr"/>
          <a:lstStyle>
            <a:lvl1pPr algn="l">
              <a:defRPr sz="7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7840786" y="4650656"/>
            <a:ext cx="365760" cy="274320"/>
          </a:xfrm>
          <a:prstGeom prst="ellipse">
            <a:avLst/>
          </a:prstGeom>
          <a:noFill/>
        </p:spPr>
        <p:txBody>
          <a:bodyPr vert="horz" lIns="18288" tIns="45720" rIns="18288" bIns="45720" rtlCol="0" anchor="ctr">
            <a:noAutofit/>
          </a:bodyPr>
          <a:lstStyle>
            <a:lvl1pPr algn="ctr">
              <a:defRPr sz="75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27" r:id="rId2"/>
    <p:sldLayoutId id="2147483728" r:id="rId3"/>
    <p:sldLayoutId id="2147483729" r:id="rId4"/>
    <p:sldLayoutId id="2147483730" r:id="rId5"/>
    <p:sldLayoutId id="2147483731" r:id="rId6"/>
    <p:sldLayoutId id="2147483732" r:id="rId7"/>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lora-alliance.org/about-lorawan/(accesse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116117" y="1219683"/>
            <a:ext cx="7037278" cy="738664"/>
          </a:xfrm>
        </p:spPr>
        <p:txBody>
          <a:bodyPr/>
          <a:lstStyle/>
          <a:p>
            <a:r>
              <a:rPr lang="en" altLang="ko-Kore-KR" sz="3000"/>
              <a:t>Analyzing packets to demonstrate </a:t>
            </a:r>
            <a:br>
              <a:rPr lang="en" altLang="ko-Kore-KR" sz="3000"/>
            </a:br>
            <a:r>
              <a:rPr lang="en" altLang="ko-Kore-KR" sz="3000"/>
              <a:t>the vulnerability of LoRaWAN</a:t>
            </a:r>
            <a:endParaRPr lang="en-US" sz="3000"/>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a:xfrm>
            <a:off x="1116115" y="2352295"/>
            <a:ext cx="7037273" cy="252011"/>
          </a:xfrm>
        </p:spPr>
        <p:txBody>
          <a:bodyPr/>
          <a:lstStyle/>
          <a:p>
            <a:r>
              <a:rPr lang="en-US" altLang="ko-KR"/>
              <a:t>Team 454P</a:t>
            </a:r>
            <a:endParaRPr lang="en-US"/>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1116125" y="2710809"/>
            <a:ext cx="7037263" cy="253746"/>
          </a:xfrm>
        </p:spPr>
        <p:txBody>
          <a:bodyPr>
            <a:noAutofit/>
          </a:bodyPr>
          <a:lstStyle/>
          <a:p>
            <a:pPr>
              <a:spcBef>
                <a:spcPts val="200"/>
              </a:spcBef>
            </a:pPr>
            <a:r>
              <a:rPr lang="en-US" sz="1300" err="1"/>
              <a:t>Seokhyeon</a:t>
            </a:r>
            <a:r>
              <a:rPr lang="en-US" sz="1300"/>
              <a:t> Bang</a:t>
            </a:r>
          </a:p>
          <a:p>
            <a:pPr>
              <a:spcBef>
                <a:spcPts val="200"/>
              </a:spcBef>
            </a:pPr>
            <a:r>
              <a:rPr lang="en-US" sz="1300" err="1"/>
              <a:t>Junyoung</a:t>
            </a:r>
            <a:r>
              <a:rPr lang="en-US" sz="1300"/>
              <a:t> Jang</a:t>
            </a:r>
          </a:p>
          <a:p>
            <a:pPr>
              <a:spcBef>
                <a:spcPts val="200"/>
              </a:spcBef>
            </a:pPr>
            <a:r>
              <a:rPr lang="en-US" altLang="ko-Kore-KR" sz="1300" err="1"/>
              <a:t>Doyong</a:t>
            </a:r>
            <a:r>
              <a:rPr lang="en-US" altLang="ko-Kore-KR" sz="1300"/>
              <a:t> Kwon</a:t>
            </a:r>
            <a:endParaRPr lang="en-US" sz="1300"/>
          </a:p>
          <a:p>
            <a:pPr>
              <a:spcBef>
                <a:spcPts val="200"/>
              </a:spcBef>
            </a:pPr>
            <a:r>
              <a:rPr lang="en-US" sz="1300" err="1"/>
              <a:t>Yuseon</a:t>
            </a:r>
            <a:r>
              <a:rPr lang="en-US" sz="1300"/>
              <a:t> Choi</a:t>
            </a:r>
          </a:p>
          <a:p>
            <a:pPr>
              <a:spcBef>
                <a:spcPts val="200"/>
              </a:spcBef>
            </a:pPr>
            <a:r>
              <a:rPr lang="en-US" sz="1300" err="1"/>
              <a:t>Minju</a:t>
            </a:r>
            <a:r>
              <a:rPr lang="en-US" sz="1300"/>
              <a:t> Ro</a:t>
            </a:r>
          </a:p>
          <a:p>
            <a:pPr>
              <a:spcBef>
                <a:spcPts val="200"/>
              </a:spcBef>
            </a:pPr>
            <a:r>
              <a:rPr lang="en-US" sz="1300"/>
              <a:t>Jerry Lee</a:t>
            </a:r>
          </a:p>
          <a:p>
            <a:pPr>
              <a:spcBef>
                <a:spcPts val="200"/>
              </a:spcBef>
            </a:pPr>
            <a:endParaRPr lang="en-US" sz="1300"/>
          </a:p>
        </p:txBody>
      </p:sp>
      <p:sp>
        <p:nvSpPr>
          <p:cNvPr id="7" name="직사각형 6">
            <a:extLst>
              <a:ext uri="{FF2B5EF4-FFF2-40B4-BE49-F238E27FC236}">
                <a16:creationId xmlns:a16="http://schemas.microsoft.com/office/drawing/2014/main" id="{075527C6-0A82-0309-7F99-40A1829DBAC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863E706A-2610-22AF-2FFE-67019DCEEDF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56065F35-7EDD-4165-632D-C83161C18FF7}"/>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Title 1">
            <a:extLst>
              <a:ext uri="{FF2B5EF4-FFF2-40B4-BE49-F238E27FC236}">
                <a16:creationId xmlns:a16="http://schemas.microsoft.com/office/drawing/2014/main" id="{06BF7752-518A-38EC-7B23-FBCE2C8E69B9}"/>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mid-presentation</a:t>
            </a:r>
          </a:p>
        </p:txBody>
      </p:sp>
    </p:spTree>
    <p:extLst>
      <p:ext uri="{BB962C8B-B14F-4D97-AF65-F5344CB8AC3E}">
        <p14:creationId xmlns:p14="http://schemas.microsoft.com/office/powerpoint/2010/main" val="1463652342"/>
      </p:ext>
    </p:extLst>
  </p:cSld>
  <p:clrMapOvr>
    <a:masterClrMapping/>
  </p:clrMapOvr>
  <mc:AlternateContent xmlns:mc="http://schemas.openxmlformats.org/markup-compatibility/2006" xmlns:p14="http://schemas.microsoft.com/office/powerpoint/2010/main">
    <mc:Choice Requires="p14">
      <p:transition spd="slow" p14:dur="2000" advTm="1642"/>
    </mc:Choice>
    <mc:Fallback xmlns="">
      <p:transition spd="slow" advTm="16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10</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Introduction</a:t>
            </a: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3810489"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800" b="1" i="0">
                <a:solidFill>
                  <a:schemeClr val="tx2"/>
                </a:solidFill>
                <a:latin typeface="+mj-lt"/>
              </a:rPr>
              <a:t>The</a:t>
            </a:r>
            <a:r>
              <a:rPr lang="en-US" altLang="ko-KR" sz="1800" b="1" i="0">
                <a:solidFill>
                  <a:schemeClr val="tx2"/>
                </a:solidFill>
                <a:latin typeface="+mj-lt"/>
                <a:ea typeface="돋움"/>
              </a:rPr>
              <a:t> Risk of </a:t>
            </a:r>
            <a:r>
              <a:rPr lang="en-US" altLang="ko-KR" sz="2000" b="1" i="0">
                <a:solidFill>
                  <a:schemeClr val="tx2"/>
                </a:solidFill>
                <a:latin typeface="+mj-lt"/>
                <a:ea typeface="돋움"/>
              </a:rPr>
              <a:t>Hacking</a:t>
            </a:r>
            <a:r>
              <a:rPr lang="en-US" altLang="ko-KR" sz="1800" b="1" i="0">
                <a:solidFill>
                  <a:schemeClr val="tx2"/>
                </a:solidFill>
                <a:latin typeface="+mj-lt"/>
                <a:ea typeface="돋움"/>
              </a:rPr>
              <a:t> LoRaWAN</a:t>
            </a:r>
            <a:endParaRPr lang="ko-KR" altLang="en-US" sz="1800" b="1">
              <a:solidFill>
                <a:schemeClr val="tx2"/>
              </a:solidFill>
            </a:endParaRPr>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47730" y="1180617"/>
            <a:ext cx="7783991" cy="364715"/>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spcBef>
                <a:spcPts val="50"/>
              </a:spcBef>
            </a:pPr>
            <a:r>
              <a:rPr lang="en" sz="1800" i="0">
                <a:solidFill>
                  <a:schemeClr val="accent2">
                    <a:lumMod val="95000"/>
                  </a:schemeClr>
                </a:solidFill>
                <a:latin typeface="+mj-lt"/>
              </a:rPr>
              <a:t>- Information loss can cause </a:t>
            </a:r>
            <a:r>
              <a:rPr lang="en" sz="1800" i="0">
                <a:solidFill>
                  <a:schemeClr val="accent2">
                    <a:lumMod val="95000"/>
                  </a:schemeClr>
                </a:solidFill>
                <a:latin typeface="+mj-lt"/>
                <a:ea typeface="돋움"/>
              </a:rPr>
              <a:t>vital and </a:t>
            </a:r>
            <a:r>
              <a:rPr lang="en" sz="1800" i="0">
                <a:solidFill>
                  <a:schemeClr val="accent2">
                    <a:lumMod val="95000"/>
                  </a:schemeClr>
                </a:solidFill>
                <a:latin typeface="+mj-lt"/>
              </a:rPr>
              <a:t>financial</a:t>
            </a:r>
            <a:r>
              <a:rPr lang="en" altLang="ko-KR" sz="1800" i="0">
                <a:solidFill>
                  <a:schemeClr val="accent2">
                    <a:lumMod val="95000"/>
                  </a:schemeClr>
                </a:solidFill>
                <a:latin typeface="+mj-lt"/>
                <a:ea typeface="돋움"/>
              </a:rPr>
              <a:t> </a:t>
            </a:r>
            <a:r>
              <a:rPr lang="en" sz="1800" i="0">
                <a:solidFill>
                  <a:schemeClr val="accent2">
                    <a:lumMod val="95000"/>
                  </a:schemeClr>
                </a:solidFill>
                <a:latin typeface="+mj-lt"/>
              </a:rPr>
              <a:t>damage.</a:t>
            </a:r>
            <a:r>
              <a:rPr lang="en" sz="1800" i="0">
                <a:solidFill>
                  <a:schemeClr val="accent2">
                    <a:lumMod val="95000"/>
                  </a:schemeClr>
                </a:solidFill>
                <a:latin typeface="+mj-lt"/>
                <a:ea typeface="돋움"/>
              </a:rPr>
              <a:t> </a:t>
            </a:r>
            <a:endParaRPr lang="ko-KR" altLang="en-US" sz="1800" i="0">
              <a:solidFill>
                <a:schemeClr val="accent2">
                  <a:lumMod val="95000"/>
                </a:schemeClr>
              </a:solidFill>
              <a:latin typeface="+mj-lt"/>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7" name="그림 7" descr="텍스트, 실내, 벽이(가) 표시된 사진&#10;&#10;자동 생성된 설명">
            <a:extLst>
              <a:ext uri="{FF2B5EF4-FFF2-40B4-BE49-F238E27FC236}">
                <a16:creationId xmlns:a16="http://schemas.microsoft.com/office/drawing/2014/main" id="{F3BFBC42-A704-1CC4-81AC-EE0871CC9CA6}"/>
              </a:ext>
            </a:extLst>
          </p:cNvPr>
          <p:cNvPicPr>
            <a:picLocks noChangeAspect="1"/>
          </p:cNvPicPr>
          <p:nvPr/>
        </p:nvPicPr>
        <p:blipFill>
          <a:blip r:embed="rId2"/>
          <a:stretch>
            <a:fillRect/>
          </a:stretch>
        </p:blipFill>
        <p:spPr>
          <a:xfrm>
            <a:off x="682363" y="1753071"/>
            <a:ext cx="3886199" cy="2585069"/>
          </a:xfrm>
          <a:prstGeom prst="rect">
            <a:avLst/>
          </a:prstGeom>
        </p:spPr>
      </p:pic>
      <p:pic>
        <p:nvPicPr>
          <p:cNvPr id="3" name="그림 5" descr="잔디, 하늘, 실외, 평야이(가) 표시된 사진&#10;&#10;자동 생성된 설명">
            <a:extLst>
              <a:ext uri="{FF2B5EF4-FFF2-40B4-BE49-F238E27FC236}">
                <a16:creationId xmlns:a16="http://schemas.microsoft.com/office/drawing/2014/main" id="{2BBE72D8-3920-A2A2-19B5-B14A9B68A357}"/>
              </a:ext>
            </a:extLst>
          </p:cNvPr>
          <p:cNvPicPr>
            <a:picLocks noChangeAspect="1"/>
          </p:cNvPicPr>
          <p:nvPr/>
        </p:nvPicPr>
        <p:blipFill>
          <a:blip r:embed="rId3"/>
          <a:stretch>
            <a:fillRect/>
          </a:stretch>
        </p:blipFill>
        <p:spPr>
          <a:xfrm>
            <a:off x="5078185" y="1752237"/>
            <a:ext cx="3435016" cy="2585111"/>
          </a:xfrm>
          <a:prstGeom prst="rect">
            <a:avLst/>
          </a:prstGeom>
        </p:spPr>
      </p:pic>
      <p:sp>
        <p:nvSpPr>
          <p:cNvPr id="6" name="Title 1">
            <a:extLst>
              <a:ext uri="{FF2B5EF4-FFF2-40B4-BE49-F238E27FC236}">
                <a16:creationId xmlns:a16="http://schemas.microsoft.com/office/drawing/2014/main" id="{52F59676-CD09-10EE-B2EE-7C64677447A6}"/>
              </a:ext>
            </a:extLst>
          </p:cNvPr>
          <p:cNvSpPr txBox="1">
            <a:spLocks/>
          </p:cNvSpPr>
          <p:nvPr/>
        </p:nvSpPr>
        <p:spPr bwMode="blackWhite">
          <a:xfrm>
            <a:off x="952816" y="4392992"/>
            <a:ext cx="3349495" cy="364715"/>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spcBef>
                <a:spcPts val="50"/>
              </a:spcBef>
            </a:pPr>
            <a:r>
              <a:rPr lang="en" altLang="ko-KR" sz="1800" i="0">
                <a:solidFill>
                  <a:schemeClr val="accent2">
                    <a:lumMod val="95000"/>
                  </a:schemeClr>
                </a:solidFill>
                <a:latin typeface="Franklin Gothic Medium"/>
                <a:ea typeface="돋움"/>
              </a:rPr>
              <a:t>Medical Area</a:t>
            </a:r>
          </a:p>
        </p:txBody>
      </p:sp>
      <p:sp>
        <p:nvSpPr>
          <p:cNvPr id="9" name="Title 1">
            <a:extLst>
              <a:ext uri="{FF2B5EF4-FFF2-40B4-BE49-F238E27FC236}">
                <a16:creationId xmlns:a16="http://schemas.microsoft.com/office/drawing/2014/main" id="{1B152189-B8B1-1B26-61FB-0E14B47A5293}"/>
              </a:ext>
            </a:extLst>
          </p:cNvPr>
          <p:cNvSpPr txBox="1">
            <a:spLocks/>
          </p:cNvSpPr>
          <p:nvPr/>
        </p:nvSpPr>
        <p:spPr bwMode="blackWhite">
          <a:xfrm>
            <a:off x="5120898" y="4392991"/>
            <a:ext cx="3349495" cy="364715"/>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spcBef>
                <a:spcPts val="50"/>
              </a:spcBef>
            </a:pPr>
            <a:r>
              <a:rPr lang="en" altLang="ko-KR" sz="1800" i="0">
                <a:solidFill>
                  <a:schemeClr val="accent2">
                    <a:lumMod val="95000"/>
                  </a:schemeClr>
                </a:solidFill>
                <a:latin typeface="Franklin Gothic Medium"/>
                <a:ea typeface="돋움"/>
              </a:rPr>
              <a:t>Agriculture Area</a:t>
            </a:r>
          </a:p>
        </p:txBody>
      </p:sp>
    </p:spTree>
    <p:extLst>
      <p:ext uri="{BB962C8B-B14F-4D97-AF65-F5344CB8AC3E}">
        <p14:creationId xmlns:p14="http://schemas.microsoft.com/office/powerpoint/2010/main" val="3676892774"/>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Introduction</a:t>
            </a:r>
            <a:endParaRPr lang="en-US" altLang="ko-KR" i="0">
              <a:ea typeface="돋움"/>
            </a:endParaRP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2306485"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Prior Research</a:t>
            </a:r>
            <a:endParaRPr lang="ko-KR" sz="2000" b="1">
              <a:solidFill>
                <a:schemeClr val="tx2"/>
              </a:solidFill>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00463" y="1204503"/>
            <a:ext cx="8350647" cy="274228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endParaRPr lang="en" sz="1800" i="0">
              <a:solidFill>
                <a:srgbClr val="C00000"/>
              </a:solidFill>
              <a:latin typeface="Franklin Gothic Medium"/>
              <a:ea typeface="돋움"/>
            </a:endParaRPr>
          </a:p>
          <a:p>
            <a:r>
              <a:rPr lang="en" sz="1800" b="1" i="0">
                <a:solidFill>
                  <a:srgbClr val="C00000"/>
                </a:solidFill>
                <a:latin typeface="Franklin Gothic Medium"/>
                <a:ea typeface="돋움"/>
              </a:rPr>
              <a:t>Replay attack</a:t>
            </a:r>
            <a:endParaRPr lang="ko-KR" altLang="en-US" sz="1800" b="1">
              <a:solidFill>
                <a:srgbClr val="C00000"/>
              </a:solidFill>
              <a:ea typeface="돋움"/>
            </a:endParaRPr>
          </a:p>
          <a:p>
            <a:endParaRPr lang="en" sz="1800" b="1" i="0">
              <a:solidFill>
                <a:srgbClr val="C00000"/>
              </a:solidFill>
              <a:latin typeface="Franklin Gothic Medium"/>
              <a:ea typeface="돋움"/>
            </a:endParaRPr>
          </a:p>
          <a:p>
            <a:pPr marL="285750" indent="-285750">
              <a:buFont typeface="Arial"/>
              <a:buChar char="•"/>
            </a:pPr>
            <a:r>
              <a:rPr lang="en" sz="1800" i="0">
                <a:solidFill>
                  <a:schemeClr val="accent6"/>
                </a:solidFill>
                <a:latin typeface="Franklin Gothic Medium"/>
                <a:ea typeface="돋움"/>
              </a:rPr>
              <a:t>It abuses that the security keys do not change after the counter reset </a:t>
            </a:r>
            <a:endParaRPr lang="en" sz="1800" i="0">
              <a:solidFill>
                <a:schemeClr val="accent6"/>
              </a:solidFill>
              <a:ea typeface="돋움"/>
            </a:endParaRPr>
          </a:p>
          <a:p>
            <a:endParaRPr lang="en" sz="1800" i="0">
              <a:solidFill>
                <a:schemeClr val="accent6"/>
              </a:solidFill>
              <a:ea typeface="돋움"/>
            </a:endParaRPr>
          </a:p>
          <a:p>
            <a:endParaRPr lang="en" sz="1800" i="0">
              <a:solidFill>
                <a:schemeClr val="accent2"/>
              </a:solidFill>
              <a:latin typeface="Franklin Gothic Medium"/>
              <a:ea typeface="돋움"/>
            </a:endParaRPr>
          </a:p>
          <a:p>
            <a:r>
              <a:rPr lang="en" sz="1800" b="1" i="0">
                <a:solidFill>
                  <a:srgbClr val="C00000"/>
                </a:solidFill>
                <a:latin typeface="Franklin Gothic Medium"/>
                <a:ea typeface="돋움"/>
              </a:rPr>
              <a:t>ACK spoofing</a:t>
            </a:r>
            <a:endParaRPr lang="en" sz="1800" b="1">
              <a:solidFill>
                <a:srgbClr val="C00000"/>
              </a:solidFill>
            </a:endParaRPr>
          </a:p>
          <a:p>
            <a:endParaRPr lang="en" sz="1800" i="0">
              <a:solidFill>
                <a:schemeClr val="accent6"/>
              </a:solidFill>
              <a:latin typeface="Franklin Gothic Medium"/>
              <a:ea typeface="돋움"/>
            </a:endParaRPr>
          </a:p>
          <a:p>
            <a:pPr marL="285750" indent="-285750">
              <a:buFont typeface="Arial"/>
              <a:buChar char="•"/>
            </a:pPr>
            <a:r>
              <a:rPr lang="en" sz="1800" i="0">
                <a:solidFill>
                  <a:schemeClr val="accent6"/>
                </a:solidFill>
                <a:latin typeface="Franklin Gothic Medium"/>
                <a:ea typeface="돋움"/>
              </a:rPr>
              <a:t>It exploits that </a:t>
            </a:r>
            <a:r>
              <a:rPr lang="en" sz="1800" i="0" err="1">
                <a:solidFill>
                  <a:schemeClr val="accent6"/>
                </a:solidFill>
                <a:latin typeface="Franklin Gothic Medium"/>
                <a:ea typeface="돋움"/>
              </a:rPr>
              <a:t>LoRaWAN</a:t>
            </a:r>
            <a:r>
              <a:rPr lang="en" sz="1800" i="0">
                <a:solidFill>
                  <a:schemeClr val="accent6"/>
                </a:solidFill>
                <a:latin typeface="Franklin Gothic Medium"/>
                <a:ea typeface="돋움"/>
              </a:rPr>
              <a:t> does not specify the sequential number of the ACK message</a:t>
            </a:r>
            <a:endParaRPr lang="en" sz="1800">
              <a:solidFill>
                <a:schemeClr val="accent6"/>
              </a:solidFill>
              <a:ea typeface="돋움"/>
            </a:endParaRPr>
          </a:p>
          <a:p>
            <a:endParaRPr lang="en" sz="1800" i="0">
              <a:solidFill>
                <a:schemeClr val="accent6"/>
              </a:solidFill>
              <a:ea typeface="돋움"/>
            </a:endParaRPr>
          </a:p>
        </p:txBody>
      </p:sp>
    </p:spTree>
    <p:extLst>
      <p:ext uri="{BB962C8B-B14F-4D97-AF65-F5344CB8AC3E}">
        <p14:creationId xmlns:p14="http://schemas.microsoft.com/office/powerpoint/2010/main" val="1392337768"/>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Introduction</a:t>
            </a:r>
            <a:endParaRPr lang="en-US" altLang="ko-KR" i="0">
              <a:ea typeface="돋움"/>
            </a:endParaRP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2306485"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Prior Research</a:t>
            </a:r>
            <a:endParaRPr lang="ko-KR" sz="2000" b="1">
              <a:solidFill>
                <a:schemeClr val="tx2"/>
              </a:solidFill>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00463" y="1204503"/>
            <a:ext cx="7783991" cy="274228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endParaRPr lang="en-US" altLang="ko-KR" sz="1800" b="1" i="0">
              <a:solidFill>
                <a:srgbClr val="C00000"/>
              </a:solidFill>
              <a:latin typeface="+mj-lt"/>
              <a:ea typeface="돋움"/>
            </a:endParaRPr>
          </a:p>
          <a:p>
            <a:r>
              <a:rPr lang="en-US" altLang="ko-KR" sz="1800" b="1" i="0">
                <a:solidFill>
                  <a:srgbClr val="C00000"/>
                </a:solidFill>
                <a:latin typeface="+mj-lt"/>
                <a:ea typeface="돋움"/>
              </a:rPr>
              <a:t>Eavesdropping</a:t>
            </a:r>
            <a:endParaRPr lang="ko-KR" altLang="en-US" sz="1800" i="0">
              <a:latin typeface="+mj-lt"/>
            </a:endParaRPr>
          </a:p>
          <a:p>
            <a:endParaRPr lang="en-US" altLang="ko-KR" sz="1800" b="1" i="0">
              <a:solidFill>
                <a:srgbClr val="C00000"/>
              </a:solidFill>
              <a:latin typeface="+mj-lt"/>
              <a:ea typeface="돋움"/>
            </a:endParaRPr>
          </a:p>
          <a:p>
            <a:pPr marL="285750" indent="-285750">
              <a:buFont typeface="Arial"/>
              <a:buChar char="•"/>
            </a:pPr>
            <a:r>
              <a:rPr lang="en-US" sz="1800" i="0">
                <a:solidFill>
                  <a:schemeClr val="accent6"/>
                </a:solidFill>
                <a:latin typeface="+mj-lt"/>
                <a:ea typeface="돋움"/>
              </a:rPr>
              <a:t>It occurs since </a:t>
            </a:r>
            <a:r>
              <a:rPr lang="en-US" sz="1800" i="0" err="1">
                <a:solidFill>
                  <a:schemeClr val="accent6"/>
                </a:solidFill>
                <a:latin typeface="+mj-lt"/>
                <a:ea typeface="돋움"/>
              </a:rPr>
              <a:t>LoRaWAN</a:t>
            </a:r>
            <a:r>
              <a:rPr lang="en-US" sz="1800" i="0">
                <a:solidFill>
                  <a:schemeClr val="accent6"/>
                </a:solidFill>
                <a:latin typeface="+mj-lt"/>
                <a:ea typeface="돋움"/>
              </a:rPr>
              <a:t> uses AES in counter-mode for encryption</a:t>
            </a:r>
            <a:endParaRPr lang="en-US" altLang="ko-KR" sz="1800" i="0">
              <a:solidFill>
                <a:schemeClr val="accent6"/>
              </a:solidFill>
              <a:latin typeface="+mj-lt"/>
              <a:ea typeface="돋움"/>
            </a:endParaRPr>
          </a:p>
          <a:p>
            <a:endParaRPr lang="en-US" altLang="ko-KR" sz="1800" i="0">
              <a:solidFill>
                <a:schemeClr val="accent6"/>
              </a:solidFill>
              <a:latin typeface="+mj-lt"/>
              <a:ea typeface="돋움"/>
            </a:endParaRPr>
          </a:p>
          <a:p>
            <a:r>
              <a:rPr lang="en-US" altLang="ko-KR" sz="1800" i="0">
                <a:solidFill>
                  <a:schemeClr val="accent6"/>
                </a:solidFill>
                <a:latin typeface="+mj-lt"/>
                <a:ea typeface="돋움"/>
              </a:rPr>
              <a:t>​</a:t>
            </a:r>
          </a:p>
          <a:p>
            <a:r>
              <a:rPr lang="en-US" altLang="ko-KR" sz="1800" b="1" i="0">
                <a:solidFill>
                  <a:srgbClr val="C00000"/>
                </a:solidFill>
                <a:latin typeface="+mj-lt"/>
                <a:ea typeface="맑은 고딕"/>
              </a:rPr>
              <a:t>Bit-flipping attack</a:t>
            </a:r>
            <a:r>
              <a:rPr lang="en-US" altLang="ko-KR" sz="1800" b="1" i="0">
                <a:latin typeface="+mj-lt"/>
                <a:ea typeface="맑은 고딕"/>
              </a:rPr>
              <a:t>​</a:t>
            </a:r>
          </a:p>
          <a:p>
            <a:endParaRPr lang="en-US" altLang="ko-KR" sz="1800" i="0">
              <a:solidFill>
                <a:srgbClr val="CFB991"/>
              </a:solidFill>
              <a:latin typeface="+mj-lt"/>
              <a:ea typeface="돋움"/>
            </a:endParaRPr>
          </a:p>
          <a:p>
            <a:pPr marL="285750" indent="-285750">
              <a:buFont typeface="Arial"/>
              <a:buChar char="•"/>
            </a:pPr>
            <a:r>
              <a:rPr lang="en-US" altLang="ko-KR" sz="1800" i="0">
                <a:solidFill>
                  <a:srgbClr val="FFFFFF"/>
                </a:solidFill>
                <a:latin typeface="+mj-lt"/>
                <a:ea typeface="돋움"/>
              </a:rPr>
              <a:t>It uses the characteristic that Advanced Encryption Standard(AES) counter-mode encryption is symmetric to recover the plaintext</a:t>
            </a:r>
            <a:endParaRPr lang="en-US" altLang="ko-KR" sz="1800" i="0">
              <a:latin typeface="+mj-lt"/>
              <a:ea typeface="돋움"/>
            </a:endParaRPr>
          </a:p>
          <a:p>
            <a:r>
              <a:rPr lang="en-US" altLang="ko-KR" sz="1800" i="0">
                <a:latin typeface="+mj-lt"/>
                <a:ea typeface="돋움"/>
              </a:rPr>
              <a:t>​</a:t>
            </a:r>
          </a:p>
        </p:txBody>
      </p:sp>
    </p:spTree>
    <p:extLst>
      <p:ext uri="{BB962C8B-B14F-4D97-AF65-F5344CB8AC3E}">
        <p14:creationId xmlns:p14="http://schemas.microsoft.com/office/powerpoint/2010/main" val="3954906153"/>
      </p:ext>
    </p:extLst>
  </p:cSld>
  <p:clrMapOvr>
    <a:masterClrMapping/>
  </p:clrMapOvr>
  <mc:AlternateContent xmlns:mc="http://schemas.openxmlformats.org/markup-compatibility/2006" xmlns:p14="http://schemas.microsoft.com/office/powerpoint/2010/main">
    <mc:Choice Requires="p14">
      <p:transition spd="slow" p14:dur="2000" advTm="290"/>
    </mc:Choice>
    <mc:Fallback xmlns="">
      <p:transition spd="slow" advTm="2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Introduction</a:t>
            </a:r>
            <a:endParaRPr lang="en-US" altLang="ko-KR" i="0">
              <a:ea typeface="돋움"/>
            </a:endParaRP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2306485"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Prior Research</a:t>
            </a:r>
            <a:endParaRPr lang="ko-KR" sz="2000" b="1">
              <a:solidFill>
                <a:schemeClr val="tx2"/>
              </a:solidFill>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00463" y="1204503"/>
            <a:ext cx="7512771" cy="174509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endParaRPr lang="en-US" altLang="ko-KR" sz="1800" b="1" i="0">
              <a:solidFill>
                <a:srgbClr val="C00000"/>
              </a:solidFill>
              <a:latin typeface="Franklin Gothic Medium"/>
              <a:ea typeface="돋움"/>
            </a:endParaRPr>
          </a:p>
          <a:p>
            <a:r>
              <a:rPr lang="en-US" altLang="ko-KR" sz="1800" b="1" i="0">
                <a:solidFill>
                  <a:srgbClr val="C00000"/>
                </a:solidFill>
                <a:latin typeface="Franklin Gothic Medium"/>
                <a:ea typeface="돋움"/>
              </a:rPr>
              <a:t>LoRa Class B attack</a:t>
            </a:r>
            <a:r>
              <a:rPr lang="en-US" altLang="ko-KR" sz="1800" b="1" i="0">
                <a:latin typeface="Franklin Gothic Medium"/>
                <a:ea typeface="돋움"/>
              </a:rPr>
              <a:t>​</a:t>
            </a:r>
          </a:p>
          <a:p>
            <a:pPr marL="285750" indent="-285750">
              <a:buFont typeface="Arial"/>
              <a:buChar char="•"/>
            </a:pPr>
            <a:endParaRPr lang="en-US" altLang="ko-KR" sz="1800" i="0">
              <a:solidFill>
                <a:srgbClr val="CFB991"/>
              </a:solidFill>
              <a:latin typeface="Franklin Gothic Medium"/>
              <a:ea typeface="돋움"/>
            </a:endParaRPr>
          </a:p>
          <a:p>
            <a:pPr marL="285750" indent="-285750">
              <a:buFont typeface="Arial"/>
              <a:buChar char="•"/>
            </a:pPr>
            <a:r>
              <a:rPr lang="en-US" sz="1800" i="0">
                <a:solidFill>
                  <a:schemeClr val="accent6"/>
                </a:solidFill>
                <a:latin typeface="+mj-lt"/>
                <a:ea typeface="돋움"/>
              </a:rPr>
              <a:t>It accelerates battery exhaustion by increasing the power consumption of the sensor </a:t>
            </a:r>
            <a:endParaRPr lang="en-US" altLang="ko-KR" sz="1800" i="0">
              <a:solidFill>
                <a:schemeClr val="accent6"/>
              </a:solidFill>
              <a:latin typeface="+mj-lt"/>
              <a:ea typeface="돋움"/>
            </a:endParaRPr>
          </a:p>
          <a:p>
            <a:endParaRPr lang="en-US" altLang="ko-KR" sz="1800" i="0">
              <a:solidFill>
                <a:schemeClr val="accent6"/>
              </a:solidFill>
              <a:latin typeface="+mj-lt"/>
              <a:ea typeface="돋움"/>
            </a:endParaRPr>
          </a:p>
          <a:p>
            <a:endParaRPr lang="en-US" altLang="ko-KR" sz="1800" b="1" i="0">
              <a:solidFill>
                <a:schemeClr val="accent6"/>
              </a:solidFill>
              <a:latin typeface="+mj-lt"/>
              <a:ea typeface="돋움"/>
            </a:endParaRPr>
          </a:p>
        </p:txBody>
      </p:sp>
      <p:pic>
        <p:nvPicPr>
          <p:cNvPr id="6" name="그림 6">
            <a:extLst>
              <a:ext uri="{FF2B5EF4-FFF2-40B4-BE49-F238E27FC236}">
                <a16:creationId xmlns:a16="http://schemas.microsoft.com/office/drawing/2014/main" id="{42E71A67-ADAC-C8C4-EB9E-447DA4318860}"/>
              </a:ext>
            </a:extLst>
          </p:cNvPr>
          <p:cNvPicPr>
            <a:picLocks noChangeAspect="1"/>
          </p:cNvPicPr>
          <p:nvPr/>
        </p:nvPicPr>
        <p:blipFill>
          <a:blip r:embed="rId2"/>
          <a:stretch>
            <a:fillRect/>
          </a:stretch>
        </p:blipFill>
        <p:spPr>
          <a:xfrm>
            <a:off x="599853" y="2768868"/>
            <a:ext cx="7749362" cy="1975938"/>
          </a:xfrm>
          <a:prstGeom prst="rect">
            <a:avLst/>
          </a:prstGeom>
        </p:spPr>
      </p:pic>
      <p:pic>
        <p:nvPicPr>
          <p:cNvPr id="9" name="그림 22">
            <a:extLst>
              <a:ext uri="{FF2B5EF4-FFF2-40B4-BE49-F238E27FC236}">
                <a16:creationId xmlns:a16="http://schemas.microsoft.com/office/drawing/2014/main" id="{42C9DA48-2741-67A6-237A-A61E84BA3935}"/>
              </a:ext>
            </a:extLst>
          </p:cNvPr>
          <p:cNvPicPr>
            <a:picLocks noChangeAspect="1"/>
          </p:cNvPicPr>
          <p:nvPr/>
        </p:nvPicPr>
        <p:blipFill>
          <a:blip r:embed="rId3"/>
          <a:stretch>
            <a:fillRect/>
          </a:stretch>
        </p:blipFill>
        <p:spPr>
          <a:xfrm>
            <a:off x="3921778" y="3240296"/>
            <a:ext cx="1022809" cy="1028702"/>
          </a:xfrm>
          <a:prstGeom prst="rect">
            <a:avLst/>
          </a:prstGeom>
        </p:spPr>
      </p:pic>
      <p:pic>
        <p:nvPicPr>
          <p:cNvPr id="10" name="그림 10">
            <a:extLst>
              <a:ext uri="{FF2B5EF4-FFF2-40B4-BE49-F238E27FC236}">
                <a16:creationId xmlns:a16="http://schemas.microsoft.com/office/drawing/2014/main" id="{2AC036DD-8FB1-ADC4-7961-41AE88DE52B8}"/>
              </a:ext>
            </a:extLst>
          </p:cNvPr>
          <p:cNvPicPr>
            <a:picLocks noChangeAspect="1"/>
          </p:cNvPicPr>
          <p:nvPr/>
        </p:nvPicPr>
        <p:blipFill>
          <a:blip r:embed="rId4"/>
          <a:stretch>
            <a:fillRect/>
          </a:stretch>
        </p:blipFill>
        <p:spPr>
          <a:xfrm>
            <a:off x="1162493" y="3384255"/>
            <a:ext cx="745166" cy="749596"/>
          </a:xfrm>
          <a:prstGeom prst="rect">
            <a:avLst/>
          </a:prstGeom>
        </p:spPr>
      </p:pic>
      <p:sp>
        <p:nvSpPr>
          <p:cNvPr id="16" name="화살표: 오른쪽 15">
            <a:extLst>
              <a:ext uri="{FF2B5EF4-FFF2-40B4-BE49-F238E27FC236}">
                <a16:creationId xmlns:a16="http://schemas.microsoft.com/office/drawing/2014/main" id="{534A7210-A0C5-2BFE-2474-6F3A2F6ED003}"/>
              </a:ext>
            </a:extLst>
          </p:cNvPr>
          <p:cNvSpPr/>
          <p:nvPr/>
        </p:nvSpPr>
        <p:spPr>
          <a:xfrm>
            <a:off x="2459114" y="3678439"/>
            <a:ext cx="886047" cy="15948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extLst>
              <a:ext uri="{FF2B5EF4-FFF2-40B4-BE49-F238E27FC236}">
                <a16:creationId xmlns:a16="http://schemas.microsoft.com/office/drawing/2014/main" id="{33B9D2DB-6D4A-E805-4FEE-D79E12735D95}"/>
              </a:ext>
            </a:extLst>
          </p:cNvPr>
          <p:cNvSpPr/>
          <p:nvPr/>
        </p:nvSpPr>
        <p:spPr>
          <a:xfrm>
            <a:off x="5453951" y="3678439"/>
            <a:ext cx="886047" cy="15948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20">
            <a:extLst>
              <a:ext uri="{FF2B5EF4-FFF2-40B4-BE49-F238E27FC236}">
                <a16:creationId xmlns:a16="http://schemas.microsoft.com/office/drawing/2014/main" id="{F186D5A2-1847-62D7-645A-E70A3609B110}"/>
              </a:ext>
            </a:extLst>
          </p:cNvPr>
          <p:cNvPicPr>
            <a:picLocks noChangeAspect="1"/>
          </p:cNvPicPr>
          <p:nvPr/>
        </p:nvPicPr>
        <p:blipFill>
          <a:blip r:embed="rId5"/>
          <a:stretch>
            <a:fillRect/>
          </a:stretch>
        </p:blipFill>
        <p:spPr>
          <a:xfrm>
            <a:off x="6974958" y="3432988"/>
            <a:ext cx="740737" cy="740737"/>
          </a:xfrm>
          <a:prstGeom prst="rect">
            <a:avLst/>
          </a:prstGeom>
        </p:spPr>
      </p:pic>
    </p:spTree>
    <p:extLst>
      <p:ext uri="{BB962C8B-B14F-4D97-AF65-F5344CB8AC3E}">
        <p14:creationId xmlns:p14="http://schemas.microsoft.com/office/powerpoint/2010/main" val="1540558054"/>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Introduction</a:t>
            </a:r>
            <a:endParaRPr lang="en-US" i="0">
              <a:latin typeface="+mj-lt"/>
            </a:endParaRPr>
          </a:p>
        </p:txBody>
      </p:sp>
      <p:sp>
        <p:nvSpPr>
          <p:cNvPr id="4" name="TextBox 3">
            <a:extLst>
              <a:ext uri="{FF2B5EF4-FFF2-40B4-BE49-F238E27FC236}">
                <a16:creationId xmlns:a16="http://schemas.microsoft.com/office/drawing/2014/main" id="{3CBC706B-D8B0-9892-D099-B99274185AA5}"/>
              </a:ext>
            </a:extLst>
          </p:cNvPr>
          <p:cNvSpPr txBox="1"/>
          <p:nvPr/>
        </p:nvSpPr>
        <p:spPr>
          <a:xfrm>
            <a:off x="639236" y="1277958"/>
            <a:ext cx="7504895" cy="2125253"/>
          </a:xfrm>
          <a:prstGeom prst="rect">
            <a:avLst/>
          </a:prstGeom>
          <a:noFill/>
        </p:spPr>
        <p:txBody>
          <a:bodyPr wrap="square" lIns="91440" tIns="45720" rIns="91440" bIns="45720" anchor="t">
            <a:spAutoFit/>
          </a:bodyPr>
          <a:lstStyle/>
          <a:p>
            <a:pPr marL="171450" indent="-171450">
              <a:lnSpc>
                <a:spcPct val="150000"/>
              </a:lnSpc>
              <a:buFont typeface="Arial" panose="020B0604020202020204" pitchFamily="34" charset="0"/>
              <a:buChar char="•"/>
            </a:pPr>
            <a:r>
              <a:rPr lang="en-US" altLang="ko-KR">
                <a:solidFill>
                  <a:schemeClr val="accent2">
                    <a:lumMod val="95000"/>
                  </a:schemeClr>
                </a:solidFill>
                <a:latin typeface="+mj-lt"/>
                <a:ea typeface="+mn-lt"/>
                <a:cs typeface="+mn-lt"/>
              </a:rPr>
              <a:t>Demonstrating and analyzing the vulnerabilities of the LoRaWAN system </a:t>
            </a:r>
            <a:endParaRPr lang="ko-KR" altLang="en-US">
              <a:solidFill>
                <a:schemeClr val="accent2">
                  <a:lumMod val="95000"/>
                </a:schemeClr>
              </a:solidFill>
              <a:latin typeface="+mj-lt"/>
              <a:ea typeface="돋움"/>
            </a:endParaRPr>
          </a:p>
          <a:p>
            <a:pPr marL="171450" indent="-171450">
              <a:lnSpc>
                <a:spcPct val="150000"/>
              </a:lnSpc>
              <a:buFont typeface="Arial" panose="020B0604020202020204" pitchFamily="34" charset="0"/>
              <a:buChar char="•"/>
            </a:pPr>
            <a:r>
              <a:rPr lang="ko-Kore-KR" altLang="en-US">
                <a:solidFill>
                  <a:schemeClr val="accent2">
                    <a:lumMod val="95000"/>
                  </a:schemeClr>
                </a:solidFill>
                <a:latin typeface="+mj-lt"/>
              </a:rPr>
              <a:t>Constructing the environment with fewer external constraints that reflects real-world</a:t>
            </a:r>
            <a:endParaRPr lang="ko-KR" altLang="en-US">
              <a:solidFill>
                <a:schemeClr val="accent2">
                  <a:lumMod val="95000"/>
                </a:schemeClr>
              </a:solidFill>
              <a:latin typeface="+mj-lt"/>
              <a:ea typeface="돋움"/>
            </a:endParaRPr>
          </a:p>
          <a:p>
            <a:pPr>
              <a:lnSpc>
                <a:spcPct val="150000"/>
              </a:lnSpc>
            </a:pPr>
            <a:endParaRPr lang="ko-Kore-KR" altLang="en-US">
              <a:solidFill>
                <a:schemeClr val="accent2">
                  <a:lumMod val="95000"/>
                </a:schemeClr>
              </a:solidFill>
              <a:latin typeface="+mj-lt"/>
            </a:endParaRPr>
          </a:p>
          <a:p>
            <a:pPr marL="171450" indent="-171450">
              <a:lnSpc>
                <a:spcPct val="150000"/>
              </a:lnSpc>
              <a:buFont typeface="Arial" panose="020B0604020202020204" pitchFamily="34" charset="0"/>
              <a:buChar char="•"/>
            </a:pPr>
            <a:endParaRPr lang="ko-Kore-KR" altLang="en-US">
              <a:solidFill>
                <a:schemeClr val="accent2">
                  <a:lumMod val="95000"/>
                </a:schemeClr>
              </a:solidFill>
              <a:latin typeface="+mj-lt"/>
            </a:endParaRPr>
          </a:p>
        </p:txBody>
      </p:sp>
      <p:sp>
        <p:nvSpPr>
          <p:cNvPr id="3" name="Title 1">
            <a:extLst>
              <a:ext uri="{FF2B5EF4-FFF2-40B4-BE49-F238E27FC236}">
                <a16:creationId xmlns:a16="http://schemas.microsoft.com/office/drawing/2014/main" id="{C3CDCD7C-795F-125F-8343-EF3FB396B0A0}"/>
              </a:ext>
            </a:extLst>
          </p:cNvPr>
          <p:cNvSpPr txBox="1">
            <a:spLocks/>
          </p:cNvSpPr>
          <p:nvPr/>
        </p:nvSpPr>
        <p:spPr bwMode="blackWhite">
          <a:xfrm>
            <a:off x="600463" y="984159"/>
            <a:ext cx="2306485"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2000" b="1" i="0">
                <a:solidFill>
                  <a:schemeClr val="tx2"/>
                </a:solidFill>
                <a:latin typeface="Franklin Gothic Medium"/>
                <a:ea typeface="돋움"/>
              </a:rPr>
              <a:t>Goal of 454P</a:t>
            </a:r>
            <a:endParaRPr lang="en-US" altLang="ko-KR" sz="2000" b="1" i="0">
              <a:solidFill>
                <a:schemeClr val="tx2"/>
              </a:solidFill>
            </a:endParaRPr>
          </a:p>
        </p:txBody>
      </p:sp>
    </p:spTree>
    <p:extLst>
      <p:ext uri="{BB962C8B-B14F-4D97-AF65-F5344CB8AC3E}">
        <p14:creationId xmlns:p14="http://schemas.microsoft.com/office/powerpoint/2010/main" val="136132664"/>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10/26/2022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15</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
        <p:nvSpPr>
          <p:cNvPr id="4" name="Title">
            <a:extLst>
              <a:ext uri="{FF2B5EF4-FFF2-40B4-BE49-F238E27FC236}">
                <a16:creationId xmlns:a16="http://schemas.microsoft.com/office/drawing/2014/main" id="{3DBA0D68-6BCF-8375-07ED-923FECC6708A}"/>
              </a:ext>
            </a:extLst>
          </p:cNvPr>
          <p:cNvSpPr>
            <a:spLocks noGrp="1"/>
          </p:cNvSpPr>
          <p:nvPr>
            <p:ph type="ctrTitle"/>
          </p:nvPr>
        </p:nvSpPr>
        <p:spPr>
          <a:xfrm>
            <a:off x="1067134" y="1667129"/>
            <a:ext cx="4814498" cy="908230"/>
          </a:xfrm>
        </p:spPr>
        <p:txBody>
          <a:bodyPr/>
          <a:lstStyle/>
          <a:p>
            <a:pPr algn="l"/>
            <a:r>
              <a:rPr lang="en-US" i="1">
                <a:solidFill>
                  <a:schemeClr val="bg1"/>
                </a:solidFill>
                <a:latin typeface="Franklin Gothic Demi Cond"/>
              </a:rPr>
              <a:t>Progress</a:t>
            </a:r>
            <a:endParaRPr lang="en-US" altLang="ko-KR" i="1">
              <a:solidFill>
                <a:schemeClr val="bg1"/>
              </a:solidFill>
              <a:latin typeface="Franklin Gothic Demi Cond"/>
            </a:endParaRPr>
          </a:p>
        </p:txBody>
      </p:sp>
    </p:spTree>
    <p:extLst>
      <p:ext uri="{BB962C8B-B14F-4D97-AF65-F5344CB8AC3E}">
        <p14:creationId xmlns:p14="http://schemas.microsoft.com/office/powerpoint/2010/main" val="1994297167"/>
      </p:ext>
    </p:extLst>
  </p:cSld>
  <p:clrMapOvr>
    <a:masterClrMapping/>
  </p:clrMapOvr>
  <mc:AlternateContent xmlns:mc="http://schemas.openxmlformats.org/markup-compatibility/2006" xmlns:p14="http://schemas.microsoft.com/office/powerpoint/2010/main">
    <mc:Choice Requires="p14">
      <p:transition spd="slow" p14:dur="2000" advTm="9972"/>
    </mc:Choice>
    <mc:Fallback xmlns="">
      <p:transition spd="slow" advTm="997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E8F3AA7-1E98-5A1B-B52E-44EE4D413002}"/>
              </a:ext>
            </a:extLst>
          </p:cNvPr>
          <p:cNvSpPr txBox="1"/>
          <p:nvPr/>
        </p:nvSpPr>
        <p:spPr>
          <a:xfrm>
            <a:off x="4085214" y="1341120"/>
            <a:ext cx="4572000" cy="2598660"/>
          </a:xfrm>
          <a:prstGeom prst="rect">
            <a:avLst/>
          </a:prstGeom>
          <a:noFill/>
        </p:spPr>
        <p:txBody>
          <a:bodyPr wrap="square" lIns="91440" tIns="45720" rIns="91440" bIns="45720" anchor="t">
            <a:spAutoFit/>
          </a:bodyPr>
          <a:lstStyle/>
          <a:p>
            <a:pPr>
              <a:lnSpc>
                <a:spcPct val="150000"/>
              </a:lnSpc>
              <a:spcBef>
                <a:spcPts val="100"/>
              </a:spcBef>
              <a:buFont typeface="Arial" panose="020B0604020202020204" pitchFamily="34" charset="0"/>
              <a:buChar char="•"/>
            </a:pPr>
            <a:r>
              <a:rPr lang="en" b="1">
                <a:solidFill>
                  <a:schemeClr val="accent2">
                    <a:lumMod val="95000"/>
                  </a:schemeClr>
                </a:solidFill>
              </a:rPr>
              <a:t> </a:t>
            </a:r>
            <a:r>
              <a:rPr lang="en" b="1">
                <a:solidFill>
                  <a:schemeClr val="accent2">
                    <a:lumMod val="95000"/>
                  </a:schemeClr>
                </a:solidFill>
                <a:latin typeface="Franklin Gothic Medium"/>
              </a:rPr>
              <a:t>Network Server &amp; A</a:t>
            </a:r>
            <a:r>
              <a:rPr lang="en-US" b="1" err="1">
                <a:solidFill>
                  <a:schemeClr val="accent2">
                    <a:lumMod val="95000"/>
                  </a:schemeClr>
                </a:solidFill>
                <a:latin typeface="Franklin Gothic Medium"/>
              </a:rPr>
              <a:t>pplication</a:t>
            </a:r>
            <a:r>
              <a:rPr lang="en-US" b="1">
                <a:solidFill>
                  <a:schemeClr val="accent2">
                    <a:lumMod val="95000"/>
                  </a:schemeClr>
                </a:solidFill>
                <a:latin typeface="Franklin Gothic Medium"/>
              </a:rPr>
              <a:t> Server</a:t>
            </a:r>
            <a:endParaRPr lang="en" altLang="ko-Kore-KR" b="1">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Raspbian </a:t>
            </a:r>
            <a:r>
              <a:rPr lang="en" err="1">
                <a:solidFill>
                  <a:schemeClr val="accent2">
                    <a:lumMod val="95000"/>
                  </a:schemeClr>
                </a:solidFill>
                <a:latin typeface="Franklin Gothic Medium"/>
              </a:rPr>
              <a:t>OS@latest</a:t>
            </a:r>
            <a:endParaRPr lang="en">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ChirpStack</a:t>
            </a:r>
            <a:r>
              <a:rPr lang="en">
                <a:solidFill>
                  <a:schemeClr val="accent2">
                    <a:lumMod val="95000"/>
                  </a:schemeClr>
                </a:solidFill>
                <a:latin typeface="Franklin Gothic Medium"/>
              </a:rPr>
              <a:t> v3@latest</a:t>
            </a: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Redis: 5.0.</a:t>
            </a: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Mosquitto@latest</a:t>
            </a:r>
            <a:endParaRPr lang="en">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PostgreSQL: 9.5.</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57713"/>
            <a:ext cx="696219" cy="58578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sp>
        <p:nvSpPr>
          <p:cNvPr id="3" name="Title 1">
            <a:extLst>
              <a:ext uri="{FF2B5EF4-FFF2-40B4-BE49-F238E27FC236}">
                <a16:creationId xmlns:a16="http://schemas.microsoft.com/office/drawing/2014/main" id="{489A27C3-5E30-2D7C-21AD-B6BCBABCD57E}"/>
              </a:ext>
            </a:extLst>
          </p:cNvPr>
          <p:cNvSpPr txBox="1">
            <a:spLocks/>
          </p:cNvSpPr>
          <p:nvPr/>
        </p:nvSpPr>
        <p:spPr bwMode="blackWhite">
          <a:xfrm>
            <a:off x="600463" y="984159"/>
            <a:ext cx="333145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2000" b="1" i="0">
                <a:solidFill>
                  <a:schemeClr val="tx2"/>
                </a:solidFill>
                <a:latin typeface="Franklin Gothic Medium"/>
                <a:ea typeface="돋움"/>
              </a:rPr>
              <a:t>Configuration Settings</a:t>
            </a:r>
            <a:endParaRPr lang="en-US" altLang="ko-KR" sz="2000" b="1" i="0">
              <a:solidFill>
                <a:schemeClr val="tx2"/>
              </a:solidFill>
              <a:ea typeface="돋움"/>
            </a:endParaRPr>
          </a:p>
        </p:txBody>
      </p:sp>
      <p:sp>
        <p:nvSpPr>
          <p:cNvPr id="2" name="TextBox 1">
            <a:extLst>
              <a:ext uri="{FF2B5EF4-FFF2-40B4-BE49-F238E27FC236}">
                <a16:creationId xmlns:a16="http://schemas.microsoft.com/office/drawing/2014/main" id="{B9A6E66C-2A73-56F9-E943-4212277D4C17}"/>
              </a:ext>
            </a:extLst>
          </p:cNvPr>
          <p:cNvSpPr txBox="1"/>
          <p:nvPr/>
        </p:nvSpPr>
        <p:spPr>
          <a:xfrm>
            <a:off x="486786" y="1341120"/>
            <a:ext cx="4572000" cy="1742015"/>
          </a:xfrm>
          <a:prstGeom prst="rect">
            <a:avLst/>
          </a:prstGeom>
          <a:noFill/>
        </p:spPr>
        <p:txBody>
          <a:bodyPr wrap="square" lIns="91440" tIns="45720" rIns="91440" bIns="45720" anchor="t">
            <a:spAutoFit/>
          </a:bodyPr>
          <a:lstStyle/>
          <a:p>
            <a:pPr>
              <a:lnSpc>
                <a:spcPct val="150000"/>
              </a:lnSpc>
              <a:spcBef>
                <a:spcPts val="100"/>
              </a:spcBef>
              <a:buFont typeface="Arial" panose="020B0604020202020204" pitchFamily="34" charset="0"/>
              <a:buChar char="•"/>
            </a:pPr>
            <a:r>
              <a:rPr lang="en" b="1">
                <a:solidFill>
                  <a:schemeClr val="accent2">
                    <a:lumMod val="95000"/>
                  </a:schemeClr>
                </a:solidFill>
              </a:rPr>
              <a:t> </a:t>
            </a:r>
            <a:r>
              <a:rPr lang="en-US" b="1">
                <a:solidFill>
                  <a:schemeClr val="accent2">
                    <a:lumMod val="95000"/>
                  </a:schemeClr>
                </a:solidFill>
                <a:latin typeface="Franklin Gothic Medium"/>
              </a:rPr>
              <a:t>Gateway Bridge</a:t>
            </a:r>
            <a:endParaRPr lang="en" altLang="ko-Kore-KR" b="1">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Raspbian </a:t>
            </a:r>
            <a:r>
              <a:rPr lang="en" err="1">
                <a:solidFill>
                  <a:schemeClr val="accent2">
                    <a:lumMod val="95000"/>
                  </a:schemeClr>
                </a:solidFill>
                <a:latin typeface="Franklin Gothic Medium"/>
              </a:rPr>
              <a:t>OS@latest</a:t>
            </a:r>
            <a:endParaRPr lang="en">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ChirpStack</a:t>
            </a:r>
            <a:r>
              <a:rPr lang="en">
                <a:solidFill>
                  <a:schemeClr val="accent2">
                    <a:lumMod val="95000"/>
                  </a:schemeClr>
                </a:solidFill>
                <a:latin typeface="Franklin Gothic Medium"/>
              </a:rPr>
              <a:t> v3@latest</a:t>
            </a: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Mosquitto@latest</a:t>
            </a:r>
            <a:endParaRPr lang="en">
              <a:solidFill>
                <a:schemeClr val="accent2">
                  <a:lumMod val="95000"/>
                </a:schemeClr>
              </a:solidFill>
              <a:latin typeface="Franklin Gothic Medium"/>
            </a:endParaRPr>
          </a:p>
        </p:txBody>
      </p:sp>
    </p:spTree>
    <p:extLst>
      <p:ext uri="{BB962C8B-B14F-4D97-AF65-F5344CB8AC3E}">
        <p14:creationId xmlns:p14="http://schemas.microsoft.com/office/powerpoint/2010/main" val="2950203702"/>
      </p:ext>
    </p:extLst>
  </p:cSld>
  <p:clrMapOvr>
    <a:masterClrMapping/>
  </p:clrMapOvr>
  <mc:AlternateContent xmlns:mc="http://schemas.openxmlformats.org/markup-compatibility/2006" xmlns:p14="http://schemas.microsoft.com/office/powerpoint/2010/main">
    <mc:Choice Requires="p14">
      <p:transition spd="slow" p14:dur="2000" advTm="24208"/>
    </mc:Choice>
    <mc:Fallback xmlns="">
      <p:transition spd="slow" advTm="242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pic>
        <p:nvPicPr>
          <p:cNvPr id="3" name="그림 3">
            <a:extLst>
              <a:ext uri="{FF2B5EF4-FFF2-40B4-BE49-F238E27FC236}">
                <a16:creationId xmlns:a16="http://schemas.microsoft.com/office/drawing/2014/main" id="{8C7EEDE9-7F32-9E9F-5004-E7855042C522}"/>
              </a:ext>
            </a:extLst>
          </p:cNvPr>
          <p:cNvPicPr>
            <a:picLocks noChangeAspect="1"/>
          </p:cNvPicPr>
          <p:nvPr/>
        </p:nvPicPr>
        <p:blipFill>
          <a:blip r:embed="rId2"/>
          <a:stretch>
            <a:fillRect/>
          </a:stretch>
        </p:blipFill>
        <p:spPr>
          <a:xfrm>
            <a:off x="737191" y="834164"/>
            <a:ext cx="7669617" cy="4192866"/>
          </a:xfrm>
          <a:prstGeom prst="rect">
            <a:avLst/>
          </a:prstGeom>
        </p:spPr>
      </p:pic>
    </p:spTree>
    <p:extLst>
      <p:ext uri="{BB962C8B-B14F-4D97-AF65-F5344CB8AC3E}">
        <p14:creationId xmlns:p14="http://schemas.microsoft.com/office/powerpoint/2010/main" val="2901706208"/>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sp>
        <p:nvSpPr>
          <p:cNvPr id="3" name="Title 1">
            <a:extLst>
              <a:ext uri="{FF2B5EF4-FFF2-40B4-BE49-F238E27FC236}">
                <a16:creationId xmlns:a16="http://schemas.microsoft.com/office/drawing/2014/main" id="{6DA4D72C-09DF-5517-C1B7-C141A11D11BF}"/>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buFont typeface="Arial"/>
              <a:buChar char="•"/>
            </a:pPr>
            <a:r>
              <a:rPr lang="en-US" sz="2000" i="0">
                <a:solidFill>
                  <a:schemeClr val="tx2"/>
                </a:solidFill>
                <a:latin typeface="+mj-lt"/>
              </a:rPr>
              <a:t>Join Request</a:t>
            </a:r>
            <a:endParaRPr lang="en-US" altLang="ko-KR" sz="2000" i="0">
              <a:solidFill>
                <a:schemeClr val="tx2"/>
              </a:solidFill>
              <a:ea typeface="돋움"/>
            </a:endParaRPr>
          </a:p>
        </p:txBody>
      </p:sp>
      <p:pic>
        <p:nvPicPr>
          <p:cNvPr id="2" name="그림 3">
            <a:extLst>
              <a:ext uri="{FF2B5EF4-FFF2-40B4-BE49-F238E27FC236}">
                <a16:creationId xmlns:a16="http://schemas.microsoft.com/office/drawing/2014/main" id="{C78A5699-BE7A-420D-C4EC-62A89C84A604}"/>
              </a:ext>
            </a:extLst>
          </p:cNvPr>
          <p:cNvPicPr>
            <a:picLocks noChangeAspect="1"/>
          </p:cNvPicPr>
          <p:nvPr/>
        </p:nvPicPr>
        <p:blipFill>
          <a:blip r:embed="rId2"/>
          <a:stretch>
            <a:fillRect/>
          </a:stretch>
        </p:blipFill>
        <p:spPr>
          <a:xfrm>
            <a:off x="618223" y="1343440"/>
            <a:ext cx="8063260" cy="3416579"/>
          </a:xfrm>
          <a:prstGeom prst="rect">
            <a:avLst/>
          </a:prstGeom>
        </p:spPr>
      </p:pic>
    </p:spTree>
    <p:extLst>
      <p:ext uri="{BB962C8B-B14F-4D97-AF65-F5344CB8AC3E}">
        <p14:creationId xmlns:p14="http://schemas.microsoft.com/office/powerpoint/2010/main" val="99649574"/>
      </p:ext>
    </p:extLst>
  </p:cSld>
  <p:clrMapOvr>
    <a:masterClrMapping/>
  </p:clrMapOvr>
  <mc:AlternateContent xmlns:mc="http://schemas.openxmlformats.org/markup-compatibility/2006" xmlns:p14="http://schemas.microsoft.com/office/powerpoint/2010/main">
    <mc:Choice Requires="p14">
      <p:transition spd="slow" p14:dur="2000" advTm="50835"/>
    </mc:Choice>
    <mc:Fallback xmlns="">
      <p:transition spd="slow" advTm="5083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sp>
        <p:nvSpPr>
          <p:cNvPr id="3" name="Title 1">
            <a:extLst>
              <a:ext uri="{FF2B5EF4-FFF2-40B4-BE49-F238E27FC236}">
                <a16:creationId xmlns:a16="http://schemas.microsoft.com/office/drawing/2014/main" id="{6DA4D72C-09DF-5517-C1B7-C141A11D11BF}"/>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buFont typeface="Arial"/>
              <a:buChar char="•"/>
            </a:pPr>
            <a:r>
              <a:rPr lang="en-US" sz="2000" i="0">
                <a:solidFill>
                  <a:schemeClr val="tx2"/>
                </a:solidFill>
                <a:latin typeface="Franklin Gothic Medium"/>
                <a:ea typeface="돋움"/>
              </a:rPr>
              <a:t>Data Uplink</a:t>
            </a:r>
            <a:endParaRPr lang="en-US" sz="2000" i="0">
              <a:solidFill>
                <a:schemeClr val="tx2"/>
              </a:solidFill>
              <a:ea typeface="돋움"/>
            </a:endParaRPr>
          </a:p>
        </p:txBody>
      </p:sp>
      <p:pic>
        <p:nvPicPr>
          <p:cNvPr id="9" name="그림 9">
            <a:extLst>
              <a:ext uri="{FF2B5EF4-FFF2-40B4-BE49-F238E27FC236}">
                <a16:creationId xmlns:a16="http://schemas.microsoft.com/office/drawing/2014/main" id="{94756243-5F9A-2197-073B-C7C282628042}"/>
              </a:ext>
            </a:extLst>
          </p:cNvPr>
          <p:cNvPicPr>
            <a:picLocks noChangeAspect="1"/>
          </p:cNvPicPr>
          <p:nvPr/>
        </p:nvPicPr>
        <p:blipFill>
          <a:blip r:embed="rId3"/>
          <a:stretch>
            <a:fillRect/>
          </a:stretch>
        </p:blipFill>
        <p:spPr>
          <a:xfrm>
            <a:off x="618223" y="1341120"/>
            <a:ext cx="8083197" cy="3410533"/>
          </a:xfrm>
          <a:prstGeom prst="rect">
            <a:avLst/>
          </a:prstGeom>
        </p:spPr>
      </p:pic>
      <p:sp>
        <p:nvSpPr>
          <p:cNvPr id="10" name="직사각형 3">
            <a:extLst>
              <a:ext uri="{FF2B5EF4-FFF2-40B4-BE49-F238E27FC236}">
                <a16:creationId xmlns:a16="http://schemas.microsoft.com/office/drawing/2014/main" id="{E93944AC-9972-0198-A39F-C71EEE4002B3}"/>
              </a:ext>
            </a:extLst>
          </p:cNvPr>
          <p:cNvSpPr/>
          <p:nvPr/>
        </p:nvSpPr>
        <p:spPr>
          <a:xfrm>
            <a:off x="307789" y="764726"/>
            <a:ext cx="8433552" cy="4247977"/>
          </a:xfrm>
          <a:prstGeom prst="rect">
            <a:avLst/>
          </a:prstGeom>
          <a:solidFill>
            <a:srgbClr val="0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sz="3000">
              <a:solidFill>
                <a:srgbClr val="FF0000"/>
              </a:solidFill>
              <a:latin typeface="Franklin Gothic Medium"/>
              <a:ea typeface="돋움"/>
            </a:endParaRPr>
          </a:p>
        </p:txBody>
      </p:sp>
      <p:sp>
        <p:nvSpPr>
          <p:cNvPr id="11" name="TextBox 2">
            <a:extLst>
              <a:ext uri="{FF2B5EF4-FFF2-40B4-BE49-F238E27FC236}">
                <a16:creationId xmlns:a16="http://schemas.microsoft.com/office/drawing/2014/main" id="{5D8ABE7D-DDFD-1BD4-FFC0-9B3CAE463B2C}"/>
              </a:ext>
            </a:extLst>
          </p:cNvPr>
          <p:cNvSpPr txBox="1"/>
          <p:nvPr/>
        </p:nvSpPr>
        <p:spPr>
          <a:xfrm>
            <a:off x="2591628" y="2094671"/>
            <a:ext cx="3973167"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ko-KR" sz="3000">
                <a:solidFill>
                  <a:srgbClr val="FF0000"/>
                </a:solidFill>
                <a:latin typeface="Franklin Gothic Medium"/>
                <a:ea typeface="돋움"/>
              </a:rPr>
              <a:t>Why local LoRaWAN?</a:t>
            </a:r>
            <a:endParaRPr lang="ko-KR" altLang="en-US" sz="3000">
              <a:latin typeface="Franklin Gothic Medium"/>
              <a:ea typeface="돋움"/>
            </a:endParaRPr>
          </a:p>
        </p:txBody>
      </p:sp>
      <p:sp>
        <p:nvSpPr>
          <p:cNvPr id="12" name="TextBox 3">
            <a:extLst>
              <a:ext uri="{FF2B5EF4-FFF2-40B4-BE49-F238E27FC236}">
                <a16:creationId xmlns:a16="http://schemas.microsoft.com/office/drawing/2014/main" id="{C7E26072-F62F-CE14-C7EE-8A7B19FD4737}"/>
              </a:ext>
            </a:extLst>
          </p:cNvPr>
          <p:cNvSpPr txBox="1"/>
          <p:nvPr/>
        </p:nvSpPr>
        <p:spPr>
          <a:xfrm>
            <a:off x="2131943" y="2927074"/>
            <a:ext cx="490496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000">
                <a:solidFill>
                  <a:srgbClr val="F2F2F2"/>
                </a:solidFill>
                <a:latin typeface="Franklin Gothic Medium"/>
                <a:ea typeface="돋움"/>
              </a:rPr>
              <a:t>To hack the LoRaWAN without legal issues</a:t>
            </a:r>
            <a:endParaRPr lang="ko-KR" altLang="en-US" sz="2000">
              <a:latin typeface="Franklin Gothic Medium"/>
              <a:ea typeface="돋움"/>
            </a:endParaRPr>
          </a:p>
        </p:txBody>
      </p:sp>
    </p:spTree>
    <p:custDataLst>
      <p:tags r:id="rId1"/>
    </p:custDataLst>
    <p:extLst>
      <p:ext uri="{BB962C8B-B14F-4D97-AF65-F5344CB8AC3E}">
        <p14:creationId xmlns:p14="http://schemas.microsoft.com/office/powerpoint/2010/main" val="3319257128"/>
      </p:ext>
    </p:extLst>
  </p:cSld>
  <p:clrMapOvr>
    <a:masterClrMapping/>
  </p:clrMapOvr>
  <mc:AlternateContent xmlns:mc="http://schemas.openxmlformats.org/markup-compatibility/2006" xmlns:p14="http://schemas.microsoft.com/office/powerpoint/2010/main">
    <mc:Choice Requires="p14">
      <p:transition spd="slow" p14:dur="2000" advTm="51332"/>
    </mc:Choice>
    <mc:Fallback xmlns="">
      <p:transition spd="slow" advTm="513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047B6741-043F-671B-35D9-EA33046F720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4845"/>
            <a:ext cx="7790797" cy="276999"/>
          </a:xfrm>
        </p:spPr>
        <p:txBody>
          <a:bodyPr/>
          <a:lstStyle/>
          <a:p>
            <a:r>
              <a:rPr lang="en-US" sz="2000" i="0">
                <a:latin typeface="+mj-lt"/>
              </a:rPr>
              <a:t>Team Members</a:t>
            </a:r>
            <a:r>
              <a:rPr lang="ko-KR" altLang="en-US" sz="2000" i="0">
                <a:latin typeface="+mj-lt"/>
              </a:rPr>
              <a:t> </a:t>
            </a:r>
            <a:r>
              <a:rPr lang="en-US" altLang="ko-KR" sz="2000" i="0">
                <a:latin typeface="+mj-lt"/>
              </a:rPr>
              <a:t>(454P)</a:t>
            </a:r>
            <a:endParaRPr lang="en-US" sz="2000" i="0">
              <a:latin typeface="+mj-lt"/>
            </a:endParaRP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26" name="직사각형 25">
            <a:extLst>
              <a:ext uri="{FF2B5EF4-FFF2-40B4-BE49-F238E27FC236}">
                <a16:creationId xmlns:a16="http://schemas.microsoft.com/office/drawing/2014/main" id="{91FB8B95-85A4-D406-7062-B52F915E4F80}"/>
              </a:ext>
            </a:extLst>
          </p:cNvPr>
          <p:cNvSpPr/>
          <p:nvPr/>
        </p:nvSpPr>
        <p:spPr>
          <a:xfrm>
            <a:off x="75650" y="0"/>
            <a:ext cx="296133"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sp>
        <p:nvSpPr>
          <p:cNvPr id="28" name="직사각형 27">
            <a:extLst>
              <a:ext uri="{FF2B5EF4-FFF2-40B4-BE49-F238E27FC236}">
                <a16:creationId xmlns:a16="http://schemas.microsoft.com/office/drawing/2014/main" id="{37EA799C-D38B-5025-92DA-5093E31B409E}"/>
              </a:ext>
            </a:extLst>
          </p:cNvPr>
          <p:cNvSpPr/>
          <p:nvPr/>
        </p:nvSpPr>
        <p:spPr>
          <a:xfrm>
            <a:off x="8756691" y="717804"/>
            <a:ext cx="296133"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sp>
        <p:nvSpPr>
          <p:cNvPr id="29" name="직사각형 28">
            <a:extLst>
              <a:ext uri="{FF2B5EF4-FFF2-40B4-BE49-F238E27FC236}">
                <a16:creationId xmlns:a16="http://schemas.microsoft.com/office/drawing/2014/main" id="{E561926A-7FC4-83C0-9E33-341E6771B9ED}"/>
              </a:ext>
            </a:extLst>
          </p:cNvPr>
          <p:cNvSpPr/>
          <p:nvPr/>
        </p:nvSpPr>
        <p:spPr>
          <a:xfrm>
            <a:off x="7988977" y="4077957"/>
            <a:ext cx="296133" cy="10668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grpSp>
        <p:nvGrpSpPr>
          <p:cNvPr id="24" name="그룹 23">
            <a:extLst>
              <a:ext uri="{FF2B5EF4-FFF2-40B4-BE49-F238E27FC236}">
                <a16:creationId xmlns:a16="http://schemas.microsoft.com/office/drawing/2014/main" id="{C42CDD23-7370-250F-D66A-FC32EDAF63D7}"/>
              </a:ext>
            </a:extLst>
          </p:cNvPr>
          <p:cNvGrpSpPr/>
          <p:nvPr/>
        </p:nvGrpSpPr>
        <p:grpSpPr>
          <a:xfrm>
            <a:off x="344395" y="1029231"/>
            <a:ext cx="8107738" cy="3735766"/>
            <a:chOff x="403834" y="956079"/>
            <a:chExt cx="8107738" cy="3735766"/>
          </a:xfrm>
        </p:grpSpPr>
        <p:grpSp>
          <p:nvGrpSpPr>
            <p:cNvPr id="22" name="그룹 21">
              <a:extLst>
                <a:ext uri="{FF2B5EF4-FFF2-40B4-BE49-F238E27FC236}">
                  <a16:creationId xmlns:a16="http://schemas.microsoft.com/office/drawing/2014/main" id="{367632C8-2F13-846F-D0CD-733EF5722333}"/>
                </a:ext>
              </a:extLst>
            </p:cNvPr>
            <p:cNvGrpSpPr/>
            <p:nvPr/>
          </p:nvGrpSpPr>
          <p:grpSpPr>
            <a:xfrm>
              <a:off x="6300645" y="3015296"/>
              <a:ext cx="1973609" cy="1674630"/>
              <a:chOff x="6680401" y="3015296"/>
              <a:chExt cx="1973609" cy="1674630"/>
            </a:xfrm>
          </p:grpSpPr>
          <p:sp>
            <p:nvSpPr>
              <p:cNvPr id="7" name="부제목 9">
                <a:extLst>
                  <a:ext uri="{FF2B5EF4-FFF2-40B4-BE49-F238E27FC236}">
                    <a16:creationId xmlns:a16="http://schemas.microsoft.com/office/drawing/2014/main" id="{9111BDD0-3FF7-05D1-6EA3-7D25DF9F36AA}"/>
                  </a:ext>
                </a:extLst>
              </p:cNvPr>
              <p:cNvSpPr txBox="1">
                <a:spLocks/>
              </p:cNvSpPr>
              <p:nvPr/>
            </p:nvSpPr>
            <p:spPr>
              <a:xfrm>
                <a:off x="6680401" y="4115410"/>
                <a:ext cx="1973609"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sz="1400">
                    <a:solidFill>
                      <a:schemeClr val="tx2"/>
                    </a:solidFill>
                    <a:latin typeface="Franklin Gothic Demi Cond"/>
                  </a:rPr>
                  <a:t>Jerry Lee</a:t>
                </a:r>
              </a:p>
              <a:p>
                <a:pPr algn="ctr">
                  <a:spcBef>
                    <a:spcPts val="200"/>
                  </a:spcBef>
                </a:pPr>
                <a:r>
                  <a:rPr lang="en-US" sz="1000">
                    <a:solidFill>
                      <a:schemeClr val="accent2">
                        <a:lumMod val="95000"/>
                      </a:schemeClr>
                    </a:solidFill>
                    <a:latin typeface="Franklin Gothic Demi Cond"/>
                  </a:rPr>
                  <a:t>Purdue University</a:t>
                </a:r>
              </a:p>
              <a:p>
                <a:pPr algn="ctr">
                  <a:spcBef>
                    <a:spcPts val="200"/>
                  </a:spcBef>
                </a:pPr>
                <a:r>
                  <a:rPr lang="en-US" sz="1000">
                    <a:solidFill>
                      <a:schemeClr val="accent2">
                        <a:lumMod val="95000"/>
                      </a:schemeClr>
                    </a:solidFill>
                    <a:latin typeface="Franklin Gothic Demi Cond"/>
                  </a:rPr>
                  <a:t>lee3245@purdue.edu</a:t>
                </a:r>
              </a:p>
            </p:txBody>
          </p:sp>
          <p:pic>
            <p:nvPicPr>
              <p:cNvPr id="19" name="그림 18" descr="텍스트, 사람, 실내이(가) 표시된 사진&#10;&#10;자동 생성된 설명">
                <a:extLst>
                  <a:ext uri="{FF2B5EF4-FFF2-40B4-BE49-F238E27FC236}">
                    <a16:creationId xmlns:a16="http://schemas.microsoft.com/office/drawing/2014/main" id="{19B2067D-FE9B-03AB-F9C5-118D8B4FFD46}"/>
                  </a:ext>
                </a:extLst>
              </p:cNvPr>
              <p:cNvPicPr>
                <a:picLocks noChangeAspect="1"/>
              </p:cNvPicPr>
              <p:nvPr/>
            </p:nvPicPr>
            <p:blipFill rotWithShape="1">
              <a:blip r:embed="rId2"/>
              <a:srcRect t="12509" b="12509"/>
              <a:stretch/>
            </p:blipFill>
            <p:spPr>
              <a:xfrm>
                <a:off x="7181205" y="3015296"/>
                <a:ext cx="972000" cy="972000"/>
              </a:xfrm>
              <a:prstGeom prst="rect">
                <a:avLst/>
              </a:prstGeom>
            </p:spPr>
          </p:pic>
        </p:grpSp>
        <p:grpSp>
          <p:nvGrpSpPr>
            <p:cNvPr id="13" name="그룹 12">
              <a:extLst>
                <a:ext uri="{FF2B5EF4-FFF2-40B4-BE49-F238E27FC236}">
                  <a16:creationId xmlns:a16="http://schemas.microsoft.com/office/drawing/2014/main" id="{5526C326-8507-C52D-ABC2-C67FDBFAA05D}"/>
                </a:ext>
              </a:extLst>
            </p:cNvPr>
            <p:cNvGrpSpPr/>
            <p:nvPr/>
          </p:nvGrpSpPr>
          <p:grpSpPr>
            <a:xfrm>
              <a:off x="3528179" y="3015296"/>
              <a:ext cx="1973609" cy="1674630"/>
              <a:chOff x="2620163" y="3015296"/>
              <a:chExt cx="1973609" cy="1674630"/>
            </a:xfrm>
          </p:grpSpPr>
          <p:sp>
            <p:nvSpPr>
              <p:cNvPr id="14" name="부제목 9">
                <a:extLst>
                  <a:ext uri="{FF2B5EF4-FFF2-40B4-BE49-F238E27FC236}">
                    <a16:creationId xmlns:a16="http://schemas.microsoft.com/office/drawing/2014/main" id="{716C4686-FD15-99D1-F5A8-7C00D11E6E7A}"/>
                  </a:ext>
                </a:extLst>
              </p:cNvPr>
              <p:cNvSpPr txBox="1">
                <a:spLocks/>
              </p:cNvSpPr>
              <p:nvPr/>
            </p:nvSpPr>
            <p:spPr>
              <a:xfrm>
                <a:off x="2620163" y="4115410"/>
                <a:ext cx="1973609"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sz="1400" err="1">
                    <a:solidFill>
                      <a:schemeClr val="tx2"/>
                    </a:solidFill>
                    <a:latin typeface="Franklin Gothic Demi Cond"/>
                  </a:rPr>
                  <a:t>Yuseon</a:t>
                </a:r>
                <a:r>
                  <a:rPr lang="en-US" sz="1400">
                    <a:solidFill>
                      <a:schemeClr val="tx2"/>
                    </a:solidFill>
                    <a:latin typeface="Franklin Gothic Demi Cond"/>
                  </a:rPr>
                  <a:t> Choi</a:t>
                </a:r>
              </a:p>
              <a:p>
                <a:pPr algn="ctr">
                  <a:spcBef>
                    <a:spcPts val="200"/>
                  </a:spcBef>
                </a:pPr>
                <a:r>
                  <a:rPr lang="en-US" altLang="ko-Kore-KR" sz="1000">
                    <a:solidFill>
                      <a:schemeClr val="accent2">
                        <a:lumMod val="95000"/>
                      </a:schemeClr>
                    </a:solidFill>
                  </a:rPr>
                  <a:t>Chonnam National University</a:t>
                </a:r>
              </a:p>
              <a:p>
                <a:pPr algn="ctr">
                  <a:spcBef>
                    <a:spcPts val="200"/>
                  </a:spcBef>
                </a:pPr>
                <a:r>
                  <a:rPr lang="en" altLang="ko-Kore-KR" sz="1000">
                    <a:solidFill>
                      <a:schemeClr val="accent2">
                        <a:lumMod val="95000"/>
                      </a:schemeClr>
                    </a:solidFill>
                  </a:rPr>
                  <a:t>181133@jnu.ac.kr</a:t>
                </a:r>
                <a:endParaRPr lang="en-US" altLang="ko-Kore-KR" sz="1000">
                  <a:solidFill>
                    <a:schemeClr val="accent2">
                      <a:lumMod val="95000"/>
                    </a:schemeClr>
                  </a:solidFill>
                </a:endParaRPr>
              </a:p>
            </p:txBody>
          </p:sp>
          <p:pic>
            <p:nvPicPr>
              <p:cNvPr id="27" name="그림 26" descr="실외, 사람, 도시이(가) 표시된 사진&#10;&#10;자동 생성된 설명">
                <a:extLst>
                  <a:ext uri="{FF2B5EF4-FFF2-40B4-BE49-F238E27FC236}">
                    <a16:creationId xmlns:a16="http://schemas.microsoft.com/office/drawing/2014/main" id="{61B411FF-17EB-6C20-C8FF-8908C71523C1}"/>
                  </a:ext>
                </a:extLst>
              </p:cNvPr>
              <p:cNvPicPr>
                <a:picLocks noChangeAspect="1"/>
              </p:cNvPicPr>
              <p:nvPr/>
            </p:nvPicPr>
            <p:blipFill rotWithShape="1">
              <a:blip r:embed="rId3"/>
              <a:srcRect l="14" t="19938" r="30995" b="28318"/>
              <a:stretch/>
            </p:blipFill>
            <p:spPr>
              <a:xfrm>
                <a:off x="3120967" y="3015296"/>
                <a:ext cx="972000" cy="972000"/>
              </a:xfrm>
              <a:prstGeom prst="rect">
                <a:avLst/>
              </a:prstGeom>
            </p:spPr>
          </p:pic>
        </p:grpSp>
        <p:grpSp>
          <p:nvGrpSpPr>
            <p:cNvPr id="21" name="그룹 20">
              <a:extLst>
                <a:ext uri="{FF2B5EF4-FFF2-40B4-BE49-F238E27FC236}">
                  <a16:creationId xmlns:a16="http://schemas.microsoft.com/office/drawing/2014/main" id="{C829859A-0DB3-194F-1D43-BED04056FBDC}"/>
                </a:ext>
              </a:extLst>
            </p:cNvPr>
            <p:cNvGrpSpPr/>
            <p:nvPr/>
          </p:nvGrpSpPr>
          <p:grpSpPr>
            <a:xfrm>
              <a:off x="466795" y="3017215"/>
              <a:ext cx="2506363" cy="1674630"/>
              <a:chOff x="384951" y="3015296"/>
              <a:chExt cx="2506363" cy="1674630"/>
            </a:xfrm>
          </p:grpSpPr>
          <p:sp>
            <p:nvSpPr>
              <p:cNvPr id="16" name="부제목 9">
                <a:extLst>
                  <a:ext uri="{FF2B5EF4-FFF2-40B4-BE49-F238E27FC236}">
                    <a16:creationId xmlns:a16="http://schemas.microsoft.com/office/drawing/2014/main" id="{DC5FE7D4-5E99-F02F-5FE1-931F2B1BB411}"/>
                  </a:ext>
                </a:extLst>
              </p:cNvPr>
              <p:cNvSpPr txBox="1">
                <a:spLocks/>
              </p:cNvSpPr>
              <p:nvPr/>
            </p:nvSpPr>
            <p:spPr>
              <a:xfrm>
                <a:off x="384951" y="4115410"/>
                <a:ext cx="2506363"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Minju</a:t>
                </a:r>
                <a:r>
                  <a:rPr lang="en-US" altLang="ko-Kore-KR" sz="1400">
                    <a:solidFill>
                      <a:schemeClr val="tx2"/>
                    </a:solidFill>
                  </a:rPr>
                  <a:t> Ro</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romj98@cau.ac.kr</a:t>
                </a:r>
                <a:endParaRPr lang="en-US" altLang="ko-Kore-KR" sz="1000">
                  <a:solidFill>
                    <a:schemeClr val="accent2">
                      <a:lumMod val="95000"/>
                    </a:schemeClr>
                  </a:solidFill>
                </a:endParaRPr>
              </a:p>
            </p:txBody>
          </p:sp>
          <p:pic>
            <p:nvPicPr>
              <p:cNvPr id="31" name="그림 30" descr="사람이(가) 표시된 사진&#10;&#10;자동 생성된 설명">
                <a:extLst>
                  <a:ext uri="{FF2B5EF4-FFF2-40B4-BE49-F238E27FC236}">
                    <a16:creationId xmlns:a16="http://schemas.microsoft.com/office/drawing/2014/main" id="{2013CEE4-6CB0-ABCF-2803-578E91D31318}"/>
                  </a:ext>
                </a:extLst>
              </p:cNvPr>
              <p:cNvPicPr>
                <a:picLocks noChangeAspect="1"/>
              </p:cNvPicPr>
              <p:nvPr/>
            </p:nvPicPr>
            <p:blipFill rotWithShape="1">
              <a:blip r:embed="rId4"/>
              <a:srcRect l="31926" t="29180" r="15299" b="455"/>
              <a:stretch/>
            </p:blipFill>
            <p:spPr>
              <a:xfrm>
                <a:off x="1152132" y="3015296"/>
                <a:ext cx="972000" cy="972000"/>
              </a:xfrm>
              <a:prstGeom prst="rect">
                <a:avLst/>
              </a:prstGeom>
            </p:spPr>
          </p:pic>
        </p:grpSp>
        <p:grpSp>
          <p:nvGrpSpPr>
            <p:cNvPr id="4" name="그룹 3">
              <a:extLst>
                <a:ext uri="{FF2B5EF4-FFF2-40B4-BE49-F238E27FC236}">
                  <a16:creationId xmlns:a16="http://schemas.microsoft.com/office/drawing/2014/main" id="{8EFEC345-CF9F-F7F3-EB9E-2ABB18F58B57}"/>
                </a:ext>
              </a:extLst>
            </p:cNvPr>
            <p:cNvGrpSpPr/>
            <p:nvPr/>
          </p:nvGrpSpPr>
          <p:grpSpPr>
            <a:xfrm>
              <a:off x="403834" y="956079"/>
              <a:ext cx="2632287" cy="1678468"/>
              <a:chOff x="403834" y="956079"/>
              <a:chExt cx="2632287" cy="1678468"/>
            </a:xfrm>
          </p:grpSpPr>
          <p:sp>
            <p:nvSpPr>
              <p:cNvPr id="8" name="부제목 9">
                <a:extLst>
                  <a:ext uri="{FF2B5EF4-FFF2-40B4-BE49-F238E27FC236}">
                    <a16:creationId xmlns:a16="http://schemas.microsoft.com/office/drawing/2014/main" id="{55447667-7ADD-329E-123C-C868CCB8A242}"/>
                  </a:ext>
                </a:extLst>
              </p:cNvPr>
              <p:cNvSpPr txBox="1">
                <a:spLocks/>
              </p:cNvSpPr>
              <p:nvPr/>
            </p:nvSpPr>
            <p:spPr>
              <a:xfrm>
                <a:off x="403834" y="2060031"/>
                <a:ext cx="2632287"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rgbClr val="CFBB91"/>
                    </a:solidFill>
                  </a:rPr>
                  <a:t>Seokhyeon</a:t>
                </a:r>
                <a:r>
                  <a:rPr lang="en-US" altLang="ko-Kore-KR" sz="1400">
                    <a:solidFill>
                      <a:srgbClr val="CFBB91"/>
                    </a:solidFill>
                  </a:rPr>
                  <a:t> Bang (Team Leader)</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kzrt0123@cau.ac.kr</a:t>
                </a:r>
                <a:endParaRPr lang="en-US" altLang="ko-Kore-KR" sz="1000">
                  <a:solidFill>
                    <a:schemeClr val="accent2">
                      <a:lumMod val="95000"/>
                    </a:schemeClr>
                  </a:solidFill>
                </a:endParaRPr>
              </a:p>
            </p:txBody>
          </p:sp>
          <p:pic>
            <p:nvPicPr>
              <p:cNvPr id="11" name="그림 10" descr="사람, 실외이(가) 표시된 사진&#10;&#10;자동 생성된 설명">
                <a:extLst>
                  <a:ext uri="{FF2B5EF4-FFF2-40B4-BE49-F238E27FC236}">
                    <a16:creationId xmlns:a16="http://schemas.microsoft.com/office/drawing/2014/main" id="{65BA492A-F5A9-351E-B27E-72647F91824B}"/>
                  </a:ext>
                </a:extLst>
              </p:cNvPr>
              <p:cNvPicPr>
                <a:picLocks noChangeAspect="1"/>
              </p:cNvPicPr>
              <p:nvPr/>
            </p:nvPicPr>
            <p:blipFill rotWithShape="1">
              <a:blip r:embed="rId5"/>
              <a:srcRect l="20382" t="-47" r="13368" b="47"/>
              <a:stretch/>
            </p:blipFill>
            <p:spPr>
              <a:xfrm>
                <a:off x="1233977" y="956079"/>
                <a:ext cx="972000" cy="972000"/>
              </a:xfrm>
              <a:prstGeom prst="rect">
                <a:avLst/>
              </a:prstGeom>
            </p:spPr>
          </p:pic>
        </p:grpSp>
        <p:grpSp>
          <p:nvGrpSpPr>
            <p:cNvPr id="6" name="그룹 5">
              <a:extLst>
                <a:ext uri="{FF2B5EF4-FFF2-40B4-BE49-F238E27FC236}">
                  <a16:creationId xmlns:a16="http://schemas.microsoft.com/office/drawing/2014/main" id="{6979A5F6-0A49-A12D-CD61-89934529DA61}"/>
                </a:ext>
              </a:extLst>
            </p:cNvPr>
            <p:cNvGrpSpPr/>
            <p:nvPr/>
          </p:nvGrpSpPr>
          <p:grpSpPr>
            <a:xfrm>
              <a:off x="3068074" y="956079"/>
              <a:ext cx="2893820" cy="1678468"/>
              <a:chOff x="3068074" y="956079"/>
              <a:chExt cx="2893820" cy="1678468"/>
            </a:xfrm>
          </p:grpSpPr>
          <p:sp>
            <p:nvSpPr>
              <p:cNvPr id="12" name="부제목 9">
                <a:extLst>
                  <a:ext uri="{FF2B5EF4-FFF2-40B4-BE49-F238E27FC236}">
                    <a16:creationId xmlns:a16="http://schemas.microsoft.com/office/drawing/2014/main" id="{96C0B37C-252F-037E-5B87-5B0E1E4D4DD5}"/>
                  </a:ext>
                </a:extLst>
              </p:cNvPr>
              <p:cNvSpPr txBox="1">
                <a:spLocks/>
              </p:cNvSpPr>
              <p:nvPr/>
            </p:nvSpPr>
            <p:spPr>
              <a:xfrm>
                <a:off x="3068074" y="2060031"/>
                <a:ext cx="2893820"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Doyong</a:t>
                </a:r>
                <a:r>
                  <a:rPr lang="en-US" altLang="ko-Kore-KR" sz="1400">
                    <a:solidFill>
                      <a:schemeClr val="tx2"/>
                    </a:solidFill>
                  </a:rPr>
                  <a:t> Kwon</a:t>
                </a:r>
              </a:p>
              <a:p>
                <a:pPr algn="ctr">
                  <a:spcBef>
                    <a:spcPts val="200"/>
                  </a:spcBef>
                </a:pPr>
                <a:r>
                  <a:rPr lang="en" altLang="ko-Kore-KR" sz="1000">
                    <a:solidFill>
                      <a:schemeClr val="accent2">
                        <a:lumMod val="95000"/>
                      </a:schemeClr>
                    </a:solidFill>
                  </a:rPr>
                  <a:t>Kyungpook National University</a:t>
                </a:r>
              </a:p>
              <a:p>
                <a:pPr algn="ctr">
                  <a:spcBef>
                    <a:spcPts val="200"/>
                  </a:spcBef>
                </a:pPr>
                <a:r>
                  <a:rPr lang="en" altLang="ko-Kore-KR" sz="1000">
                    <a:solidFill>
                      <a:schemeClr val="accent2">
                        <a:lumMod val="95000"/>
                      </a:schemeClr>
                    </a:solidFill>
                  </a:rPr>
                  <a:t>doyong365@knu.ac.kr</a:t>
                </a:r>
              </a:p>
            </p:txBody>
          </p:sp>
          <p:pic>
            <p:nvPicPr>
              <p:cNvPr id="23" name="그림 22" descr="사람, 실내, 벽이(가) 표시된 사진&#10;&#10;자동 생성된 설명">
                <a:extLst>
                  <a:ext uri="{FF2B5EF4-FFF2-40B4-BE49-F238E27FC236}">
                    <a16:creationId xmlns:a16="http://schemas.microsoft.com/office/drawing/2014/main" id="{25D5AF8C-2FE8-C1FF-5E5E-A9BD9420BDF8}"/>
                  </a:ext>
                </a:extLst>
              </p:cNvPr>
              <p:cNvPicPr>
                <a:picLocks noChangeAspect="1"/>
              </p:cNvPicPr>
              <p:nvPr/>
            </p:nvPicPr>
            <p:blipFill rotWithShape="1">
              <a:blip r:embed="rId6"/>
              <a:srcRect l="7497" t="17091" r="39679" b="12477"/>
              <a:stretch/>
            </p:blipFill>
            <p:spPr>
              <a:xfrm rot="5400000">
                <a:off x="4017713" y="956079"/>
                <a:ext cx="972000" cy="972000"/>
              </a:xfrm>
              <a:prstGeom prst="rect">
                <a:avLst/>
              </a:prstGeom>
            </p:spPr>
          </p:pic>
        </p:grpSp>
        <p:grpSp>
          <p:nvGrpSpPr>
            <p:cNvPr id="9" name="그룹 8">
              <a:extLst>
                <a:ext uri="{FF2B5EF4-FFF2-40B4-BE49-F238E27FC236}">
                  <a16:creationId xmlns:a16="http://schemas.microsoft.com/office/drawing/2014/main" id="{5430B665-8B4D-56C1-025A-6439052DB2CE}"/>
                </a:ext>
              </a:extLst>
            </p:cNvPr>
            <p:cNvGrpSpPr/>
            <p:nvPr/>
          </p:nvGrpSpPr>
          <p:grpSpPr>
            <a:xfrm>
              <a:off x="6063328" y="956079"/>
              <a:ext cx="2448244" cy="1678468"/>
              <a:chOff x="6063328" y="956079"/>
              <a:chExt cx="2448244" cy="1678468"/>
            </a:xfrm>
          </p:grpSpPr>
          <p:sp>
            <p:nvSpPr>
              <p:cNvPr id="10" name="부제목 9">
                <a:extLst>
                  <a:ext uri="{FF2B5EF4-FFF2-40B4-BE49-F238E27FC236}">
                    <a16:creationId xmlns:a16="http://schemas.microsoft.com/office/drawing/2014/main" id="{3965F143-0B86-C051-F988-FDFC366AE8AC}"/>
                  </a:ext>
                </a:extLst>
              </p:cNvPr>
              <p:cNvSpPr txBox="1">
                <a:spLocks/>
              </p:cNvSpPr>
              <p:nvPr/>
            </p:nvSpPr>
            <p:spPr>
              <a:xfrm>
                <a:off x="6063328" y="2060031"/>
                <a:ext cx="2448244"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Junyoung</a:t>
                </a:r>
                <a:r>
                  <a:rPr lang="en-US" altLang="ko-Kore-KR" sz="1400">
                    <a:solidFill>
                      <a:schemeClr val="tx2"/>
                    </a:solidFill>
                  </a:rPr>
                  <a:t> Jang</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junjang99@cau.ac.kr</a:t>
                </a:r>
                <a:endParaRPr lang="en-US" altLang="ko-Kore-KR" sz="1000">
                  <a:solidFill>
                    <a:schemeClr val="accent2">
                      <a:lumMod val="95000"/>
                    </a:schemeClr>
                  </a:solidFill>
                </a:endParaRPr>
              </a:p>
            </p:txBody>
          </p:sp>
          <p:pic>
            <p:nvPicPr>
              <p:cNvPr id="36" name="그림 35" descr="텍스트, 건물, 사람, 남자이(가) 표시된 사진&#10;&#10;자동 생성된 설명">
                <a:extLst>
                  <a:ext uri="{FF2B5EF4-FFF2-40B4-BE49-F238E27FC236}">
                    <a16:creationId xmlns:a16="http://schemas.microsoft.com/office/drawing/2014/main" id="{F9644FF7-7AC1-A8DD-91E5-DF3FBB4E0EBB}"/>
                  </a:ext>
                </a:extLst>
              </p:cNvPr>
              <p:cNvPicPr>
                <a:picLocks noChangeAspect="1"/>
              </p:cNvPicPr>
              <p:nvPr/>
            </p:nvPicPr>
            <p:blipFill rotWithShape="1">
              <a:blip r:embed="rId7"/>
              <a:srcRect l="32798" t="45103" r="23610" b="22203"/>
              <a:stretch/>
            </p:blipFill>
            <p:spPr>
              <a:xfrm>
                <a:off x="6801450" y="956079"/>
                <a:ext cx="972000" cy="972000"/>
              </a:xfrm>
              <a:prstGeom prst="rect">
                <a:avLst/>
              </a:prstGeom>
            </p:spPr>
          </p:pic>
        </p:grpSp>
      </p:grpSp>
    </p:spTree>
    <p:extLst>
      <p:ext uri="{BB962C8B-B14F-4D97-AF65-F5344CB8AC3E}">
        <p14:creationId xmlns:p14="http://schemas.microsoft.com/office/powerpoint/2010/main" val="1301822921"/>
      </p:ext>
    </p:extLst>
  </p:cSld>
  <p:clrMapOvr>
    <a:masterClrMapping/>
  </p:clrMapOvr>
  <mc:AlternateContent xmlns:mc="http://schemas.openxmlformats.org/markup-compatibility/2006" xmlns:p14="http://schemas.microsoft.com/office/powerpoint/2010/main">
    <mc:Choice Requires="p14">
      <p:transition spd="slow" p14:dur="2000" advTm="144"/>
    </mc:Choice>
    <mc:Fallback xmlns="">
      <p:transition spd="slow" advTm="1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20</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83537" y="1354399"/>
            <a:ext cx="7902612" cy="244220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pPr>
            <a:r>
              <a:rPr lang="en-US" sz="1800" i="0">
                <a:solidFill>
                  <a:schemeClr val="accent2"/>
                </a:solidFill>
                <a:latin typeface="+mj-lt"/>
              </a:rPr>
              <a:t>A technology that prevents the use of certain frequencies or radio waves </a:t>
            </a:r>
            <a:endParaRPr lang="en-US" altLang="ko-KR" sz="1800" i="0">
              <a:solidFill>
                <a:schemeClr val="accent2"/>
              </a:solidFill>
              <a:ea typeface="돋움"/>
            </a:endParaRPr>
          </a:p>
          <a:p>
            <a:pPr>
              <a:lnSpc>
                <a:spcPct val="150000"/>
              </a:lnSpc>
            </a:pPr>
            <a:r>
              <a:rPr lang="en-US" sz="1800" i="0">
                <a:solidFill>
                  <a:schemeClr val="accent2"/>
                </a:solidFill>
                <a:latin typeface="+mj-lt"/>
              </a:rPr>
              <a:t>by emitting Radio Frequency </a:t>
            </a:r>
            <a:endParaRPr lang="en-US" altLang="ko-KR" sz="1800" i="0">
              <a:solidFill>
                <a:schemeClr val="accent2"/>
              </a:solidFill>
              <a:ea typeface="돋움"/>
            </a:endParaRPr>
          </a:p>
          <a:p>
            <a:pPr>
              <a:lnSpc>
                <a:spcPct val="150000"/>
              </a:lnSpc>
            </a:pPr>
            <a:endParaRPr lang="en-US" sz="1800" i="0">
              <a:solidFill>
                <a:schemeClr val="accent2"/>
              </a:solidFill>
              <a:latin typeface="+mj-lt"/>
            </a:endParaRPr>
          </a:p>
          <a:p>
            <a:pPr>
              <a:lnSpc>
                <a:spcPct val="150000"/>
              </a:lnSpc>
            </a:pPr>
            <a:r>
              <a:rPr lang="en-US" sz="1800" i="0">
                <a:solidFill>
                  <a:schemeClr val="accent2"/>
                </a:solidFill>
                <a:latin typeface="+mj-lt"/>
              </a:rPr>
              <a:t>Packet transmissions using the corresponding frequency are completely blocked</a:t>
            </a:r>
            <a:endParaRPr lang="en-US" altLang="ko-KR" sz="1800" i="0">
              <a:solidFill>
                <a:schemeClr val="accent2"/>
              </a:solidFill>
              <a:ea typeface="돋움"/>
            </a:endParaRPr>
          </a:p>
          <a:p>
            <a:pPr>
              <a:lnSpc>
                <a:spcPct val="150000"/>
              </a:lnSpc>
            </a:pPr>
            <a:endParaRPr lang="en-US" sz="1800" i="0">
              <a:solidFill>
                <a:schemeClr val="accent2">
                  <a:lumMod val="95000"/>
                </a:schemeClr>
              </a:solidFill>
              <a:latin typeface="+mj-lt"/>
            </a:endParaRPr>
          </a:p>
          <a:p>
            <a:pPr>
              <a:lnSpc>
                <a:spcPct val="150000"/>
              </a:lnSpc>
            </a:pPr>
            <a:endParaRPr lang="en-US" sz="1800" i="0">
              <a:solidFill>
                <a:schemeClr val="accent2">
                  <a:lumMod val="95000"/>
                </a:schemeClr>
              </a:solidFill>
              <a:latin typeface="+mj-lt"/>
            </a:endParaRPr>
          </a:p>
        </p:txBody>
      </p:sp>
      <p:sp>
        <p:nvSpPr>
          <p:cNvPr id="3" name="TextBox 2">
            <a:extLst>
              <a:ext uri="{FF2B5EF4-FFF2-40B4-BE49-F238E27FC236}">
                <a16:creationId xmlns:a16="http://schemas.microsoft.com/office/drawing/2014/main" id="{82CB0551-3832-3EDB-43E2-77AAB933C5B8}"/>
              </a:ext>
            </a:extLst>
          </p:cNvPr>
          <p:cNvSpPr txBox="1"/>
          <p:nvPr/>
        </p:nvSpPr>
        <p:spPr>
          <a:xfrm>
            <a:off x="683537" y="3314865"/>
            <a:ext cx="7902612" cy="872547"/>
          </a:xfrm>
          <a:prstGeom prst="rect">
            <a:avLst/>
          </a:prstGeom>
          <a:noFill/>
        </p:spPr>
        <p:txBody>
          <a:bodyPr wrap="square">
            <a:spAutoFit/>
          </a:bodyPr>
          <a:lstStyle/>
          <a:p>
            <a:pPr>
              <a:lnSpc>
                <a:spcPct val="150000"/>
              </a:lnSpc>
            </a:pPr>
            <a:r>
              <a:rPr lang="en-US" i="0">
                <a:solidFill>
                  <a:schemeClr val="accent2">
                    <a:lumMod val="95000"/>
                  </a:schemeClr>
                </a:solidFill>
                <a:latin typeface="+mj-lt"/>
              </a:rPr>
              <a:t>Experiment details</a:t>
            </a:r>
            <a:endParaRPr lang="en-US">
              <a:solidFill>
                <a:schemeClr val="accent2">
                  <a:lumMod val="95000"/>
                </a:schemeClr>
              </a:solidFill>
            </a:endParaRPr>
          </a:p>
          <a:p>
            <a:pPr>
              <a:lnSpc>
                <a:spcPct val="150000"/>
              </a:lnSpc>
            </a:pPr>
            <a:r>
              <a:rPr lang="en-US" i="0">
                <a:solidFill>
                  <a:schemeClr val="accent2">
                    <a:lumMod val="95000"/>
                  </a:schemeClr>
                </a:solidFill>
                <a:latin typeface="+mj-lt"/>
              </a:rPr>
              <a:t>1.	Using Software Define Radio(SDR) with GNU Radio - Reactive Jamming</a:t>
            </a:r>
          </a:p>
        </p:txBody>
      </p:sp>
      <p:sp>
        <p:nvSpPr>
          <p:cNvPr id="6" name="Title 1">
            <a:extLst>
              <a:ext uri="{FF2B5EF4-FFF2-40B4-BE49-F238E27FC236}">
                <a16:creationId xmlns:a16="http://schemas.microsoft.com/office/drawing/2014/main" id="{D476C40C-F889-0289-301A-2BEAFA0CDD4F}"/>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endParaRPr lang="ko-KR" altLang="en-US" sz="2000" b="1" i="0" err="1">
              <a:solidFill>
                <a:schemeClr val="tx2"/>
              </a:solidFill>
              <a:ea typeface="돋움"/>
            </a:endParaRPr>
          </a:p>
        </p:txBody>
      </p:sp>
    </p:spTree>
    <p:custDataLst>
      <p:tags r:id="rId1"/>
    </p:custDataLst>
    <p:extLst>
      <p:ext uri="{BB962C8B-B14F-4D97-AF65-F5344CB8AC3E}">
        <p14:creationId xmlns:p14="http://schemas.microsoft.com/office/powerpoint/2010/main" val="4252038023"/>
      </p:ext>
    </p:extLst>
  </p:cSld>
  <p:clrMapOvr>
    <a:masterClrMapping/>
  </p:clrMapOvr>
  <mc:AlternateContent xmlns:mc="http://schemas.openxmlformats.org/markup-compatibility/2006" xmlns:p14="http://schemas.microsoft.com/office/powerpoint/2010/main">
    <mc:Choice Requires="p14">
      <p:transition spd="slow" p14:dur="2000" advTm="29920"/>
    </mc:Choice>
    <mc:Fallback xmlns="">
      <p:transition spd="slow" advTm="299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21</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78094" y="4585977"/>
            <a:ext cx="7790797" cy="28366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pPr>
            <a:r>
              <a:rPr lang="en-US" sz="1400" i="0">
                <a:solidFill>
                  <a:schemeClr val="accent2">
                    <a:lumMod val="95000"/>
                  </a:schemeClr>
                </a:solidFill>
                <a:latin typeface="+mj-lt"/>
              </a:rPr>
              <a:t>Code blocks for jamming using SDR</a:t>
            </a:r>
            <a:endParaRPr lang="ko-KR" sz="1400">
              <a:solidFill>
                <a:schemeClr val="accent2">
                  <a:lumMod val="95000"/>
                </a:schemeClr>
              </a:solidFill>
            </a:endParaRPr>
          </a:p>
        </p:txBody>
      </p:sp>
      <p:pic>
        <p:nvPicPr>
          <p:cNvPr id="2" name="그림 2">
            <a:extLst>
              <a:ext uri="{FF2B5EF4-FFF2-40B4-BE49-F238E27FC236}">
                <a16:creationId xmlns:a16="http://schemas.microsoft.com/office/drawing/2014/main" id="{AB4E8EE4-50B5-1D85-634A-76DDD32E5C63}"/>
              </a:ext>
            </a:extLst>
          </p:cNvPr>
          <p:cNvPicPr>
            <a:picLocks noChangeAspect="1"/>
          </p:cNvPicPr>
          <p:nvPr/>
        </p:nvPicPr>
        <p:blipFill>
          <a:blip r:embed="rId2"/>
          <a:stretch>
            <a:fillRect/>
          </a:stretch>
        </p:blipFill>
        <p:spPr>
          <a:xfrm>
            <a:off x="1528783" y="1480855"/>
            <a:ext cx="6092132" cy="3031617"/>
          </a:xfrm>
          <a:prstGeom prst="rect">
            <a:avLst/>
          </a:prstGeom>
        </p:spPr>
      </p:pic>
      <p:sp>
        <p:nvSpPr>
          <p:cNvPr id="6" name="Title 1">
            <a:extLst>
              <a:ext uri="{FF2B5EF4-FFF2-40B4-BE49-F238E27FC236}">
                <a16:creationId xmlns:a16="http://schemas.microsoft.com/office/drawing/2014/main" id="{682B24D1-9A2A-4C92-C57C-AF2B1195AB4C}"/>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1515838945"/>
      </p:ext>
    </p:extLst>
  </p:cSld>
  <p:clrMapOvr>
    <a:masterClrMapping/>
  </p:clrMapOvr>
  <mc:AlternateContent xmlns:mc="http://schemas.openxmlformats.org/markup-compatibility/2006" xmlns:p14="http://schemas.microsoft.com/office/powerpoint/2010/main">
    <mc:Choice Requires="p14">
      <p:transition spd="slow" p14:dur="2000" advTm="8310"/>
    </mc:Choice>
    <mc:Fallback xmlns="">
      <p:transition spd="slow" advTm="831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83537" y="1354399"/>
            <a:ext cx="7902612" cy="244220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pPr>
            <a:r>
              <a:rPr lang="en-US" sz="1800" i="0">
                <a:solidFill>
                  <a:schemeClr val="accent2"/>
                </a:solidFill>
                <a:latin typeface="+mj-lt"/>
              </a:rPr>
              <a:t>A technology that prevents the use of certain frequencies or radio waves </a:t>
            </a:r>
            <a:endParaRPr lang="en-US" altLang="ko-KR" sz="1800" i="0">
              <a:solidFill>
                <a:schemeClr val="accent2"/>
              </a:solidFill>
              <a:ea typeface="돋움"/>
            </a:endParaRPr>
          </a:p>
          <a:p>
            <a:pPr>
              <a:lnSpc>
                <a:spcPct val="150000"/>
              </a:lnSpc>
            </a:pPr>
            <a:r>
              <a:rPr lang="en-US" sz="1800" i="0">
                <a:solidFill>
                  <a:schemeClr val="accent2"/>
                </a:solidFill>
                <a:latin typeface="+mj-lt"/>
              </a:rPr>
              <a:t>by emitting Radio Frequency </a:t>
            </a:r>
            <a:endParaRPr lang="en-US" altLang="ko-KR" sz="1800" i="0">
              <a:solidFill>
                <a:schemeClr val="accent2"/>
              </a:solidFill>
              <a:ea typeface="돋움"/>
            </a:endParaRPr>
          </a:p>
          <a:p>
            <a:pPr>
              <a:lnSpc>
                <a:spcPct val="150000"/>
              </a:lnSpc>
            </a:pPr>
            <a:endParaRPr lang="en-US" sz="1800" i="0">
              <a:solidFill>
                <a:schemeClr val="accent2"/>
              </a:solidFill>
              <a:latin typeface="+mj-lt"/>
            </a:endParaRPr>
          </a:p>
          <a:p>
            <a:pPr>
              <a:lnSpc>
                <a:spcPct val="150000"/>
              </a:lnSpc>
            </a:pPr>
            <a:r>
              <a:rPr lang="en-US" sz="1800" i="0">
                <a:solidFill>
                  <a:schemeClr val="accent2"/>
                </a:solidFill>
                <a:latin typeface="+mj-lt"/>
              </a:rPr>
              <a:t>Packet transmissions using the corresponding frequency are completely blocked</a:t>
            </a:r>
            <a:endParaRPr lang="en-US" altLang="ko-KR" sz="1800" i="0">
              <a:solidFill>
                <a:schemeClr val="accent2"/>
              </a:solidFill>
              <a:ea typeface="돋움"/>
            </a:endParaRPr>
          </a:p>
          <a:p>
            <a:pPr>
              <a:lnSpc>
                <a:spcPct val="150000"/>
              </a:lnSpc>
            </a:pPr>
            <a:endParaRPr lang="en-US" sz="1800" i="0">
              <a:solidFill>
                <a:schemeClr val="accent2">
                  <a:lumMod val="95000"/>
                </a:schemeClr>
              </a:solidFill>
              <a:latin typeface="+mj-lt"/>
            </a:endParaRPr>
          </a:p>
          <a:p>
            <a:pPr>
              <a:lnSpc>
                <a:spcPct val="150000"/>
              </a:lnSpc>
            </a:pPr>
            <a:endParaRPr lang="en-US" sz="1800" i="0">
              <a:solidFill>
                <a:schemeClr val="accent2">
                  <a:lumMod val="95000"/>
                </a:schemeClr>
              </a:solidFill>
              <a:latin typeface="+mj-lt"/>
            </a:endParaRPr>
          </a:p>
        </p:txBody>
      </p:sp>
      <p:sp>
        <p:nvSpPr>
          <p:cNvPr id="3" name="TextBox 2">
            <a:extLst>
              <a:ext uri="{FF2B5EF4-FFF2-40B4-BE49-F238E27FC236}">
                <a16:creationId xmlns:a16="http://schemas.microsoft.com/office/drawing/2014/main" id="{82CB0551-3832-3EDB-43E2-77AAB933C5B8}"/>
              </a:ext>
            </a:extLst>
          </p:cNvPr>
          <p:cNvSpPr txBox="1"/>
          <p:nvPr/>
        </p:nvSpPr>
        <p:spPr>
          <a:xfrm>
            <a:off x="683537" y="3314865"/>
            <a:ext cx="7902612" cy="872547"/>
          </a:xfrm>
          <a:prstGeom prst="rect">
            <a:avLst/>
          </a:prstGeom>
          <a:noFill/>
        </p:spPr>
        <p:txBody>
          <a:bodyPr wrap="square">
            <a:spAutoFit/>
          </a:bodyPr>
          <a:lstStyle/>
          <a:p>
            <a:pPr>
              <a:lnSpc>
                <a:spcPct val="150000"/>
              </a:lnSpc>
            </a:pPr>
            <a:r>
              <a:rPr lang="en-US" i="0">
                <a:solidFill>
                  <a:schemeClr val="accent2">
                    <a:lumMod val="95000"/>
                  </a:schemeClr>
                </a:solidFill>
                <a:latin typeface="+mj-lt"/>
              </a:rPr>
              <a:t>Experiment details</a:t>
            </a:r>
            <a:endParaRPr lang="en-US">
              <a:solidFill>
                <a:schemeClr val="accent2">
                  <a:lumMod val="95000"/>
                </a:schemeClr>
              </a:solidFill>
            </a:endParaRPr>
          </a:p>
          <a:p>
            <a:pPr>
              <a:lnSpc>
                <a:spcPct val="150000"/>
              </a:lnSpc>
            </a:pPr>
            <a:r>
              <a:rPr lang="en-US" i="0">
                <a:solidFill>
                  <a:schemeClr val="accent2">
                    <a:lumMod val="95000"/>
                  </a:schemeClr>
                </a:solidFill>
                <a:latin typeface="+mj-lt"/>
              </a:rPr>
              <a:t>1.	Using Software Define Radio(SDR) with GNU Radio - Reactive Jamming</a:t>
            </a:r>
          </a:p>
        </p:txBody>
      </p:sp>
      <p:sp>
        <p:nvSpPr>
          <p:cNvPr id="6" name="TextBox 5">
            <a:extLst>
              <a:ext uri="{FF2B5EF4-FFF2-40B4-BE49-F238E27FC236}">
                <a16:creationId xmlns:a16="http://schemas.microsoft.com/office/drawing/2014/main" id="{45EDC758-CAEF-00DD-3EFB-08A90EAF9E6A}"/>
              </a:ext>
            </a:extLst>
          </p:cNvPr>
          <p:cNvSpPr txBox="1"/>
          <p:nvPr/>
        </p:nvSpPr>
        <p:spPr>
          <a:xfrm>
            <a:off x="683536" y="4046126"/>
            <a:ext cx="7790797" cy="457048"/>
          </a:xfrm>
          <a:prstGeom prst="rect">
            <a:avLst/>
          </a:prstGeom>
          <a:noFill/>
        </p:spPr>
        <p:txBody>
          <a:bodyPr wrap="square">
            <a:spAutoFit/>
          </a:bodyPr>
          <a:lstStyle/>
          <a:p>
            <a:pPr>
              <a:lnSpc>
                <a:spcPct val="150000"/>
              </a:lnSpc>
            </a:pPr>
            <a:r>
              <a:rPr lang="en-US" i="0">
                <a:solidFill>
                  <a:schemeClr val="accent2">
                    <a:lumMod val="95000"/>
                  </a:schemeClr>
                </a:solidFill>
                <a:latin typeface="+mj-lt"/>
              </a:rPr>
              <a:t>2.	Using Canopy devices from 20 years ago ($20 each) - Brute Force</a:t>
            </a:r>
          </a:p>
        </p:txBody>
      </p:sp>
      <p:sp>
        <p:nvSpPr>
          <p:cNvPr id="7" name="Title 1">
            <a:extLst>
              <a:ext uri="{FF2B5EF4-FFF2-40B4-BE49-F238E27FC236}">
                <a16:creationId xmlns:a16="http://schemas.microsoft.com/office/drawing/2014/main" id="{F5D2F023-21F9-A60C-EC0F-0E51437D82B6}"/>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endParaRPr lang="ko-KR" altLang="en-US" sz="2000" b="1" i="0" err="1">
              <a:solidFill>
                <a:schemeClr val="tx2"/>
              </a:solidFill>
              <a:ea typeface="돋움"/>
            </a:endParaRPr>
          </a:p>
        </p:txBody>
      </p:sp>
    </p:spTree>
    <p:custDataLst>
      <p:tags r:id="rId1"/>
    </p:custDataLst>
    <p:extLst>
      <p:ext uri="{BB962C8B-B14F-4D97-AF65-F5344CB8AC3E}">
        <p14:creationId xmlns:p14="http://schemas.microsoft.com/office/powerpoint/2010/main" val="3427650761"/>
      </p:ext>
    </p:extLst>
  </p:cSld>
  <p:clrMapOvr>
    <a:masterClrMapping/>
  </p:clrMapOvr>
  <mc:AlternateContent xmlns:mc="http://schemas.openxmlformats.org/markup-compatibility/2006" xmlns:p14="http://schemas.microsoft.com/office/powerpoint/2010/main">
    <mc:Choice Requires="p14">
      <p:transition spd="slow" p14:dur="2000" advTm="7460"/>
    </mc:Choice>
    <mc:Fallback xmlns="">
      <p:transition spd="slow" advTm="7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23</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318866" y="3913192"/>
            <a:ext cx="3371197" cy="28366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pPr>
            <a:r>
              <a:rPr lang="en-US" altLang="ko-KR" sz="1400" i="0">
                <a:solidFill>
                  <a:schemeClr val="accent2">
                    <a:lumMod val="95000"/>
                  </a:schemeClr>
                </a:solidFill>
                <a:latin typeface="Franklin Gothic Medium"/>
                <a:ea typeface="돋움"/>
              </a:rPr>
              <a:t>Using Motorola Canopy</a:t>
            </a:r>
            <a:endParaRPr lang="en-US" altLang="ko-KR" sz="1400" i="0">
              <a:solidFill>
                <a:schemeClr val="accent2">
                  <a:lumMod val="95000"/>
                </a:schemeClr>
              </a:solidFill>
              <a:ea typeface="돋움"/>
            </a:endParaRPr>
          </a:p>
        </p:txBody>
      </p:sp>
      <p:pic>
        <p:nvPicPr>
          <p:cNvPr id="3" name="그림 3">
            <a:extLst>
              <a:ext uri="{FF2B5EF4-FFF2-40B4-BE49-F238E27FC236}">
                <a16:creationId xmlns:a16="http://schemas.microsoft.com/office/drawing/2014/main" id="{E883CD38-EB2F-5B39-224B-C0E20F6152B7}"/>
              </a:ext>
            </a:extLst>
          </p:cNvPr>
          <p:cNvPicPr>
            <a:picLocks noChangeAspect="1"/>
          </p:cNvPicPr>
          <p:nvPr/>
        </p:nvPicPr>
        <p:blipFill>
          <a:blip r:embed="rId2"/>
          <a:stretch>
            <a:fillRect/>
          </a:stretch>
        </p:blipFill>
        <p:spPr>
          <a:xfrm>
            <a:off x="3867178" y="1615754"/>
            <a:ext cx="4833889" cy="2299731"/>
          </a:xfrm>
          <a:prstGeom prst="rect">
            <a:avLst/>
          </a:prstGeom>
        </p:spPr>
      </p:pic>
      <p:pic>
        <p:nvPicPr>
          <p:cNvPr id="2" name="그림 3">
            <a:extLst>
              <a:ext uri="{FF2B5EF4-FFF2-40B4-BE49-F238E27FC236}">
                <a16:creationId xmlns:a16="http://schemas.microsoft.com/office/drawing/2014/main" id="{1E764E9A-7C55-AF83-CAF1-259D5CA61F28}"/>
              </a:ext>
            </a:extLst>
          </p:cNvPr>
          <p:cNvPicPr>
            <a:picLocks noChangeAspect="1"/>
          </p:cNvPicPr>
          <p:nvPr/>
        </p:nvPicPr>
        <p:blipFill>
          <a:blip r:embed="rId3"/>
          <a:stretch>
            <a:fillRect/>
          </a:stretch>
        </p:blipFill>
        <p:spPr>
          <a:xfrm>
            <a:off x="442969" y="1613885"/>
            <a:ext cx="3120782" cy="2303587"/>
          </a:xfrm>
          <a:prstGeom prst="rect">
            <a:avLst/>
          </a:prstGeom>
        </p:spPr>
      </p:pic>
      <p:sp>
        <p:nvSpPr>
          <p:cNvPr id="4" name="Title 1">
            <a:extLst>
              <a:ext uri="{FF2B5EF4-FFF2-40B4-BE49-F238E27FC236}">
                <a16:creationId xmlns:a16="http://schemas.microsoft.com/office/drawing/2014/main" id="{606E9CEE-E9BF-99C0-245F-51E650652F88}"/>
              </a:ext>
            </a:extLst>
          </p:cNvPr>
          <p:cNvSpPr txBox="1">
            <a:spLocks/>
          </p:cNvSpPr>
          <p:nvPr/>
        </p:nvSpPr>
        <p:spPr bwMode="blackWhite">
          <a:xfrm>
            <a:off x="3916593" y="3913192"/>
            <a:ext cx="4731912" cy="28910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pPr>
            <a:r>
              <a:rPr lang="en-US" altLang="ko-KR" sz="1400" i="0">
                <a:solidFill>
                  <a:schemeClr val="accent2">
                    <a:lumMod val="95000"/>
                  </a:schemeClr>
                </a:solidFill>
                <a:latin typeface="Franklin Gothic Medium"/>
                <a:ea typeface="돋움"/>
              </a:rPr>
              <a:t>Subscriber send packets to Access Point working as a barrier</a:t>
            </a:r>
            <a:endParaRPr lang="en-US" altLang="ko-KR" sz="1400" i="0">
              <a:solidFill>
                <a:schemeClr val="accent2">
                  <a:lumMod val="95000"/>
                </a:schemeClr>
              </a:solidFill>
              <a:ea typeface="돋움"/>
            </a:endParaRPr>
          </a:p>
        </p:txBody>
      </p:sp>
      <p:sp>
        <p:nvSpPr>
          <p:cNvPr id="8" name="Title 1">
            <a:extLst>
              <a:ext uri="{FF2B5EF4-FFF2-40B4-BE49-F238E27FC236}">
                <a16:creationId xmlns:a16="http://schemas.microsoft.com/office/drawing/2014/main" id="{2FB473AB-4A70-9DD6-83E5-12B66BBA20C2}"/>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3889487163"/>
      </p:ext>
    </p:extLst>
  </p:cSld>
  <p:clrMapOvr>
    <a:masterClrMapping/>
  </p:clrMapOvr>
  <mc:AlternateContent xmlns:mc="http://schemas.openxmlformats.org/markup-compatibility/2006" xmlns:p14="http://schemas.microsoft.com/office/powerpoint/2010/main">
    <mc:Choice Requires="p14">
      <p:transition spd="slow" p14:dur="2000" advTm="14468"/>
    </mc:Choice>
    <mc:Fallback xmlns="">
      <p:transition spd="slow" advTm="1446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24</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2512534" y="2185971"/>
            <a:ext cx="4464535" cy="91409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6600" i="0">
                <a:solidFill>
                  <a:schemeClr val="accent2">
                    <a:lumMod val="95000"/>
                  </a:schemeClr>
                </a:solidFill>
                <a:latin typeface="+mj-lt"/>
              </a:rPr>
              <a:t>Demo Video</a:t>
            </a:r>
          </a:p>
        </p:txBody>
      </p:sp>
      <p:sp>
        <p:nvSpPr>
          <p:cNvPr id="3" name="Title 1">
            <a:extLst>
              <a:ext uri="{FF2B5EF4-FFF2-40B4-BE49-F238E27FC236}">
                <a16:creationId xmlns:a16="http://schemas.microsoft.com/office/drawing/2014/main" id="{4BAA3086-33B6-520B-C542-E0993F302033}"/>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pic>
        <p:nvPicPr>
          <p:cNvPr id="2" name="KakaoTalk_20221026_163332609">
            <a:hlinkClick r:id="" action="ppaction://media"/>
            <a:extLst>
              <a:ext uri="{FF2B5EF4-FFF2-40B4-BE49-F238E27FC236}">
                <a16:creationId xmlns:a16="http://schemas.microsoft.com/office/drawing/2014/main" id="{7006C5B4-1798-C271-12E8-9F4E3CBEC3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1371" y="1189811"/>
            <a:ext cx="6695090" cy="3765988"/>
          </a:xfrm>
          <a:prstGeom prst="rect">
            <a:avLst/>
          </a:prstGeom>
        </p:spPr>
      </p:pic>
    </p:spTree>
    <p:extLst>
      <p:ext uri="{BB962C8B-B14F-4D97-AF65-F5344CB8AC3E}">
        <p14:creationId xmlns:p14="http://schemas.microsoft.com/office/powerpoint/2010/main" val="967247036"/>
      </p:ext>
    </p:extLst>
  </p:cSld>
  <p:clrMapOvr>
    <a:masterClrMapping/>
  </p:clrMapOvr>
  <mc:AlternateContent xmlns:mc="http://schemas.openxmlformats.org/markup-compatibility/2006" xmlns:p14="http://schemas.microsoft.com/office/powerpoint/2010/main">
    <mc:Choice Requires="p14">
      <p:transition spd="slow" p14:dur="2000" advTm="31463"/>
    </mc:Choice>
    <mc:Fallback xmlns="">
      <p:transition spd="slow" advTm="31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25</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2" name="그림 2">
            <a:extLst>
              <a:ext uri="{FF2B5EF4-FFF2-40B4-BE49-F238E27FC236}">
                <a16:creationId xmlns:a16="http://schemas.microsoft.com/office/drawing/2014/main" id="{DE24CDDC-950C-DB66-124D-12DB35C136C4}"/>
              </a:ext>
            </a:extLst>
          </p:cNvPr>
          <p:cNvPicPr>
            <a:picLocks noChangeAspect="1"/>
          </p:cNvPicPr>
          <p:nvPr/>
        </p:nvPicPr>
        <p:blipFill>
          <a:blip r:embed="rId2"/>
          <a:stretch>
            <a:fillRect/>
          </a:stretch>
        </p:blipFill>
        <p:spPr>
          <a:xfrm>
            <a:off x="601662" y="1444071"/>
            <a:ext cx="7960043" cy="3297959"/>
          </a:xfrm>
          <a:prstGeom prst="rect">
            <a:avLst/>
          </a:prstGeom>
        </p:spPr>
      </p:pic>
      <p:pic>
        <p:nvPicPr>
          <p:cNvPr id="4" name="그림 6">
            <a:extLst>
              <a:ext uri="{FF2B5EF4-FFF2-40B4-BE49-F238E27FC236}">
                <a16:creationId xmlns:a16="http://schemas.microsoft.com/office/drawing/2014/main" id="{55003BBC-69AC-FD15-74E0-CFDD2F342B40}"/>
              </a:ext>
            </a:extLst>
          </p:cNvPr>
          <p:cNvPicPr>
            <a:picLocks noChangeAspect="1"/>
          </p:cNvPicPr>
          <p:nvPr/>
        </p:nvPicPr>
        <p:blipFill>
          <a:blip r:embed="rId3"/>
          <a:stretch>
            <a:fillRect/>
          </a:stretch>
        </p:blipFill>
        <p:spPr>
          <a:xfrm>
            <a:off x="4018704" y="1889326"/>
            <a:ext cx="1122969" cy="1128860"/>
          </a:xfrm>
          <a:prstGeom prst="rect">
            <a:avLst/>
          </a:prstGeom>
        </p:spPr>
      </p:pic>
      <p:sp>
        <p:nvSpPr>
          <p:cNvPr id="10" name="화살표: 오른쪽 9">
            <a:extLst>
              <a:ext uri="{FF2B5EF4-FFF2-40B4-BE49-F238E27FC236}">
                <a16:creationId xmlns:a16="http://schemas.microsoft.com/office/drawing/2014/main" id="{5A43851D-EB92-EAB5-87E5-D947552578E7}"/>
              </a:ext>
            </a:extLst>
          </p:cNvPr>
          <p:cNvSpPr/>
          <p:nvPr/>
        </p:nvSpPr>
        <p:spPr>
          <a:xfrm>
            <a:off x="2307955" y="4075022"/>
            <a:ext cx="15594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88E97A7D-8C3E-FF23-E85C-367A0FD1D10A}"/>
              </a:ext>
            </a:extLst>
          </p:cNvPr>
          <p:cNvSpPr/>
          <p:nvPr/>
        </p:nvSpPr>
        <p:spPr>
          <a:xfrm>
            <a:off x="4088020" y="3983382"/>
            <a:ext cx="988931" cy="458817"/>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a:latin typeface="+mj-lt"/>
                <a:ea typeface="돋움"/>
              </a:rPr>
              <a:t>Packet</a:t>
            </a:r>
          </a:p>
        </p:txBody>
      </p:sp>
      <p:sp>
        <p:nvSpPr>
          <p:cNvPr id="19" name="화살표: 위쪽 18">
            <a:extLst>
              <a:ext uri="{FF2B5EF4-FFF2-40B4-BE49-F238E27FC236}">
                <a16:creationId xmlns:a16="http://schemas.microsoft.com/office/drawing/2014/main" id="{4233DDFC-1A01-0593-2C4D-1D0A554C3007}"/>
              </a:ext>
            </a:extLst>
          </p:cNvPr>
          <p:cNvSpPr/>
          <p:nvPr/>
        </p:nvSpPr>
        <p:spPr>
          <a:xfrm>
            <a:off x="4471734" y="3144582"/>
            <a:ext cx="200319" cy="62452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F6903987-7962-BEF7-8E48-B175F74CB590}"/>
              </a:ext>
            </a:extLst>
          </p:cNvPr>
          <p:cNvSpPr txBox="1"/>
          <p:nvPr/>
        </p:nvSpPr>
        <p:spPr>
          <a:xfrm>
            <a:off x="4797467" y="3217898"/>
            <a:ext cx="14729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2000" err="1">
                <a:latin typeface="+mj-lt"/>
                <a:ea typeface="돋움"/>
              </a:rPr>
              <a:t>Sniffing</a:t>
            </a:r>
          </a:p>
        </p:txBody>
      </p:sp>
      <p:pic>
        <p:nvPicPr>
          <p:cNvPr id="22" name="그림 22">
            <a:extLst>
              <a:ext uri="{FF2B5EF4-FFF2-40B4-BE49-F238E27FC236}">
                <a16:creationId xmlns:a16="http://schemas.microsoft.com/office/drawing/2014/main" id="{55543E3E-DEC4-D9FA-2D64-716955966D9A}"/>
              </a:ext>
            </a:extLst>
          </p:cNvPr>
          <p:cNvPicPr>
            <a:picLocks noChangeAspect="1"/>
          </p:cNvPicPr>
          <p:nvPr/>
        </p:nvPicPr>
        <p:blipFill>
          <a:blip r:embed="rId4"/>
          <a:stretch>
            <a:fillRect/>
          </a:stretch>
        </p:blipFill>
        <p:spPr>
          <a:xfrm>
            <a:off x="6987499" y="3639017"/>
            <a:ext cx="1022809" cy="1028702"/>
          </a:xfrm>
          <a:prstGeom prst="rect">
            <a:avLst/>
          </a:prstGeom>
        </p:spPr>
      </p:pic>
      <p:pic>
        <p:nvPicPr>
          <p:cNvPr id="23" name="그림 23">
            <a:extLst>
              <a:ext uri="{FF2B5EF4-FFF2-40B4-BE49-F238E27FC236}">
                <a16:creationId xmlns:a16="http://schemas.microsoft.com/office/drawing/2014/main" id="{AD41D281-8812-F587-D596-BEF9AAFBE944}"/>
              </a:ext>
            </a:extLst>
          </p:cNvPr>
          <p:cNvPicPr>
            <a:picLocks noChangeAspect="1"/>
          </p:cNvPicPr>
          <p:nvPr/>
        </p:nvPicPr>
        <p:blipFill>
          <a:blip r:embed="rId5"/>
          <a:stretch>
            <a:fillRect/>
          </a:stretch>
        </p:blipFill>
        <p:spPr>
          <a:xfrm>
            <a:off x="1266608" y="3694530"/>
            <a:ext cx="893190" cy="916757"/>
          </a:xfrm>
          <a:prstGeom prst="rect">
            <a:avLst/>
          </a:prstGeom>
        </p:spPr>
      </p:pic>
      <p:sp>
        <p:nvSpPr>
          <p:cNvPr id="24" name="화살표: 오른쪽 9">
            <a:extLst>
              <a:ext uri="{FF2B5EF4-FFF2-40B4-BE49-F238E27FC236}">
                <a16:creationId xmlns:a16="http://schemas.microsoft.com/office/drawing/2014/main" id="{FC18E3F7-BE64-2BF9-745F-108A17B3B642}"/>
              </a:ext>
            </a:extLst>
          </p:cNvPr>
          <p:cNvSpPr/>
          <p:nvPr/>
        </p:nvSpPr>
        <p:spPr>
          <a:xfrm>
            <a:off x="5225108" y="4080226"/>
            <a:ext cx="16142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36F64918-C8BF-208E-FD34-05163A343C31}"/>
              </a:ext>
            </a:extLst>
          </p:cNvPr>
          <p:cNvSpPr txBox="1"/>
          <p:nvPr/>
        </p:nvSpPr>
        <p:spPr>
          <a:xfrm>
            <a:off x="1174836" y="3246633"/>
            <a:ext cx="1074461" cy="405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err="1">
                <a:latin typeface="+mj-lt"/>
                <a:ea typeface="돋움"/>
              </a:rPr>
              <a:t>Sensor</a:t>
            </a:r>
            <a:endParaRPr lang="ko-KR" altLang="en-US" sz="2000">
              <a:latin typeface="+mj-lt"/>
              <a:ea typeface="돋움"/>
            </a:endParaRPr>
          </a:p>
        </p:txBody>
      </p:sp>
      <p:sp>
        <p:nvSpPr>
          <p:cNvPr id="29" name="TextBox 28">
            <a:extLst>
              <a:ext uri="{FF2B5EF4-FFF2-40B4-BE49-F238E27FC236}">
                <a16:creationId xmlns:a16="http://schemas.microsoft.com/office/drawing/2014/main" id="{1DECA379-C32E-9AC0-D1F0-734957AF4078}"/>
              </a:ext>
            </a:extLst>
          </p:cNvPr>
          <p:cNvSpPr txBox="1"/>
          <p:nvPr/>
        </p:nvSpPr>
        <p:spPr>
          <a:xfrm>
            <a:off x="6905565" y="3246633"/>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err="1">
                <a:latin typeface="+mj-lt"/>
                <a:ea typeface="돋움"/>
              </a:rPr>
              <a:t>Gateway</a:t>
            </a:r>
          </a:p>
        </p:txBody>
      </p:sp>
      <p:sp>
        <p:nvSpPr>
          <p:cNvPr id="30" name="TextBox 29">
            <a:extLst>
              <a:ext uri="{FF2B5EF4-FFF2-40B4-BE49-F238E27FC236}">
                <a16:creationId xmlns:a16="http://schemas.microsoft.com/office/drawing/2014/main" id="{D7369902-A5CF-190F-D0F6-E82893926559}"/>
              </a:ext>
            </a:extLst>
          </p:cNvPr>
          <p:cNvSpPr txBox="1"/>
          <p:nvPr/>
        </p:nvSpPr>
        <p:spPr>
          <a:xfrm>
            <a:off x="3979334" y="1486302"/>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err="1">
                <a:latin typeface="+mj-lt"/>
                <a:ea typeface="돋움"/>
              </a:rPr>
              <a:t>Hacker</a:t>
            </a:r>
          </a:p>
        </p:txBody>
      </p:sp>
      <p:sp>
        <p:nvSpPr>
          <p:cNvPr id="7" name="Title 1">
            <a:extLst>
              <a:ext uri="{FF2B5EF4-FFF2-40B4-BE49-F238E27FC236}">
                <a16:creationId xmlns:a16="http://schemas.microsoft.com/office/drawing/2014/main" id="{48E72B29-3491-8E80-5B1B-2F4814657E6C}"/>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Sniffing</a:t>
            </a:r>
            <a:endParaRPr lang="ko-KR" altLang="en-US" sz="2000" b="1" i="0" err="1">
              <a:solidFill>
                <a:schemeClr val="tx2"/>
              </a:solidFill>
              <a:ea typeface="돋움"/>
            </a:endParaRPr>
          </a:p>
        </p:txBody>
      </p:sp>
    </p:spTree>
    <p:extLst>
      <p:ext uri="{BB962C8B-B14F-4D97-AF65-F5344CB8AC3E}">
        <p14:creationId xmlns:p14="http://schemas.microsoft.com/office/powerpoint/2010/main" val="2462802416"/>
      </p:ext>
    </p:extLst>
  </p:cSld>
  <p:clrMapOvr>
    <a:masterClrMapping/>
  </p:clrMapOvr>
  <mc:AlternateContent xmlns:mc="http://schemas.openxmlformats.org/markup-compatibility/2006" xmlns:p14="http://schemas.microsoft.com/office/powerpoint/2010/main">
    <mc:Choice Requires="p14">
      <p:transition spd="slow" p14:dur="2000" advTm="16495"/>
    </mc:Choice>
    <mc:Fallback xmlns="">
      <p:transition spd="slow" advTm="1649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26</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2" name="그림 2">
            <a:extLst>
              <a:ext uri="{FF2B5EF4-FFF2-40B4-BE49-F238E27FC236}">
                <a16:creationId xmlns:a16="http://schemas.microsoft.com/office/drawing/2014/main" id="{DE24CDDC-950C-DB66-124D-12DB35C136C4}"/>
              </a:ext>
            </a:extLst>
          </p:cNvPr>
          <p:cNvPicPr>
            <a:picLocks noChangeAspect="1"/>
          </p:cNvPicPr>
          <p:nvPr/>
        </p:nvPicPr>
        <p:blipFill>
          <a:blip r:embed="rId2"/>
          <a:stretch>
            <a:fillRect/>
          </a:stretch>
        </p:blipFill>
        <p:spPr>
          <a:xfrm>
            <a:off x="601662" y="1444071"/>
            <a:ext cx="7960043" cy="3297959"/>
          </a:xfrm>
          <a:prstGeom prst="rect">
            <a:avLst/>
          </a:prstGeom>
        </p:spPr>
      </p:pic>
      <p:pic>
        <p:nvPicPr>
          <p:cNvPr id="4" name="그림 6">
            <a:extLst>
              <a:ext uri="{FF2B5EF4-FFF2-40B4-BE49-F238E27FC236}">
                <a16:creationId xmlns:a16="http://schemas.microsoft.com/office/drawing/2014/main" id="{55003BBC-69AC-FD15-74E0-CFDD2F342B40}"/>
              </a:ext>
            </a:extLst>
          </p:cNvPr>
          <p:cNvPicPr>
            <a:picLocks noChangeAspect="1"/>
          </p:cNvPicPr>
          <p:nvPr/>
        </p:nvPicPr>
        <p:blipFill>
          <a:blip r:embed="rId3"/>
          <a:stretch>
            <a:fillRect/>
          </a:stretch>
        </p:blipFill>
        <p:spPr>
          <a:xfrm>
            <a:off x="4018704" y="1889326"/>
            <a:ext cx="1122969" cy="1128860"/>
          </a:xfrm>
          <a:prstGeom prst="rect">
            <a:avLst/>
          </a:prstGeom>
        </p:spPr>
      </p:pic>
      <p:sp>
        <p:nvSpPr>
          <p:cNvPr id="10" name="화살표: 오른쪽 9">
            <a:extLst>
              <a:ext uri="{FF2B5EF4-FFF2-40B4-BE49-F238E27FC236}">
                <a16:creationId xmlns:a16="http://schemas.microsoft.com/office/drawing/2014/main" id="{5A43851D-EB92-EAB5-87E5-D947552578E7}"/>
              </a:ext>
            </a:extLst>
          </p:cNvPr>
          <p:cNvSpPr/>
          <p:nvPr/>
        </p:nvSpPr>
        <p:spPr>
          <a:xfrm>
            <a:off x="2307955" y="4075022"/>
            <a:ext cx="15594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88E97A7D-8C3E-FF23-E85C-367A0FD1D10A}"/>
              </a:ext>
            </a:extLst>
          </p:cNvPr>
          <p:cNvSpPr/>
          <p:nvPr/>
        </p:nvSpPr>
        <p:spPr>
          <a:xfrm>
            <a:off x="4088020" y="3983382"/>
            <a:ext cx="988931" cy="458817"/>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a:latin typeface="+mj-lt"/>
                <a:ea typeface="돋움"/>
              </a:rPr>
              <a:t>Packet</a:t>
            </a:r>
          </a:p>
        </p:txBody>
      </p:sp>
      <p:sp>
        <p:nvSpPr>
          <p:cNvPr id="19" name="화살표: 위쪽 18">
            <a:extLst>
              <a:ext uri="{FF2B5EF4-FFF2-40B4-BE49-F238E27FC236}">
                <a16:creationId xmlns:a16="http://schemas.microsoft.com/office/drawing/2014/main" id="{4233DDFC-1A01-0593-2C4D-1D0A554C3007}"/>
              </a:ext>
            </a:extLst>
          </p:cNvPr>
          <p:cNvSpPr/>
          <p:nvPr/>
        </p:nvSpPr>
        <p:spPr>
          <a:xfrm>
            <a:off x="4471734" y="3144582"/>
            <a:ext cx="200319" cy="62452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F6903987-7962-BEF7-8E48-B175F74CB590}"/>
              </a:ext>
            </a:extLst>
          </p:cNvPr>
          <p:cNvSpPr txBox="1"/>
          <p:nvPr/>
        </p:nvSpPr>
        <p:spPr>
          <a:xfrm>
            <a:off x="4797467" y="3217898"/>
            <a:ext cx="14729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2000" err="1">
                <a:latin typeface="+mj-lt"/>
                <a:ea typeface="돋움"/>
              </a:rPr>
              <a:t>Sniffing</a:t>
            </a:r>
          </a:p>
        </p:txBody>
      </p:sp>
      <p:pic>
        <p:nvPicPr>
          <p:cNvPr id="22" name="그림 22">
            <a:extLst>
              <a:ext uri="{FF2B5EF4-FFF2-40B4-BE49-F238E27FC236}">
                <a16:creationId xmlns:a16="http://schemas.microsoft.com/office/drawing/2014/main" id="{55543E3E-DEC4-D9FA-2D64-716955966D9A}"/>
              </a:ext>
            </a:extLst>
          </p:cNvPr>
          <p:cNvPicPr>
            <a:picLocks noChangeAspect="1"/>
          </p:cNvPicPr>
          <p:nvPr/>
        </p:nvPicPr>
        <p:blipFill>
          <a:blip r:embed="rId4"/>
          <a:stretch>
            <a:fillRect/>
          </a:stretch>
        </p:blipFill>
        <p:spPr>
          <a:xfrm>
            <a:off x="6987499" y="3639017"/>
            <a:ext cx="1022809" cy="1028702"/>
          </a:xfrm>
          <a:prstGeom prst="rect">
            <a:avLst/>
          </a:prstGeom>
        </p:spPr>
      </p:pic>
      <p:pic>
        <p:nvPicPr>
          <p:cNvPr id="23" name="그림 23">
            <a:extLst>
              <a:ext uri="{FF2B5EF4-FFF2-40B4-BE49-F238E27FC236}">
                <a16:creationId xmlns:a16="http://schemas.microsoft.com/office/drawing/2014/main" id="{AD41D281-8812-F587-D596-BEF9AAFBE944}"/>
              </a:ext>
            </a:extLst>
          </p:cNvPr>
          <p:cNvPicPr>
            <a:picLocks noChangeAspect="1"/>
          </p:cNvPicPr>
          <p:nvPr/>
        </p:nvPicPr>
        <p:blipFill>
          <a:blip r:embed="rId5"/>
          <a:stretch>
            <a:fillRect/>
          </a:stretch>
        </p:blipFill>
        <p:spPr>
          <a:xfrm>
            <a:off x="1266608" y="3694530"/>
            <a:ext cx="893190" cy="916757"/>
          </a:xfrm>
          <a:prstGeom prst="rect">
            <a:avLst/>
          </a:prstGeom>
        </p:spPr>
      </p:pic>
      <p:sp>
        <p:nvSpPr>
          <p:cNvPr id="24" name="화살표: 오른쪽 9">
            <a:extLst>
              <a:ext uri="{FF2B5EF4-FFF2-40B4-BE49-F238E27FC236}">
                <a16:creationId xmlns:a16="http://schemas.microsoft.com/office/drawing/2014/main" id="{FC18E3F7-BE64-2BF9-745F-108A17B3B642}"/>
              </a:ext>
            </a:extLst>
          </p:cNvPr>
          <p:cNvSpPr/>
          <p:nvPr/>
        </p:nvSpPr>
        <p:spPr>
          <a:xfrm>
            <a:off x="5225108" y="4080226"/>
            <a:ext cx="16142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36F64918-C8BF-208E-FD34-05163A343C31}"/>
              </a:ext>
            </a:extLst>
          </p:cNvPr>
          <p:cNvSpPr txBox="1"/>
          <p:nvPr/>
        </p:nvSpPr>
        <p:spPr>
          <a:xfrm>
            <a:off x="1174836" y="3246633"/>
            <a:ext cx="1074461" cy="405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err="1">
                <a:latin typeface="Franklin Gothic Medium"/>
                <a:ea typeface="돋움"/>
              </a:rPr>
              <a:t>Sensor</a:t>
            </a:r>
          </a:p>
        </p:txBody>
      </p:sp>
      <p:sp>
        <p:nvSpPr>
          <p:cNvPr id="29" name="TextBox 28">
            <a:extLst>
              <a:ext uri="{FF2B5EF4-FFF2-40B4-BE49-F238E27FC236}">
                <a16:creationId xmlns:a16="http://schemas.microsoft.com/office/drawing/2014/main" id="{1DECA379-C32E-9AC0-D1F0-734957AF4078}"/>
              </a:ext>
            </a:extLst>
          </p:cNvPr>
          <p:cNvSpPr txBox="1"/>
          <p:nvPr/>
        </p:nvSpPr>
        <p:spPr>
          <a:xfrm>
            <a:off x="6905565" y="3246633"/>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a:latin typeface="Franklin Gothic Medium"/>
                <a:ea typeface="돋움"/>
              </a:rPr>
              <a:t>Gateway</a:t>
            </a:r>
          </a:p>
        </p:txBody>
      </p:sp>
      <p:sp>
        <p:nvSpPr>
          <p:cNvPr id="30" name="TextBox 29">
            <a:extLst>
              <a:ext uri="{FF2B5EF4-FFF2-40B4-BE49-F238E27FC236}">
                <a16:creationId xmlns:a16="http://schemas.microsoft.com/office/drawing/2014/main" id="{D7369902-A5CF-190F-D0F6-E82893926559}"/>
              </a:ext>
            </a:extLst>
          </p:cNvPr>
          <p:cNvSpPr txBox="1"/>
          <p:nvPr/>
        </p:nvSpPr>
        <p:spPr>
          <a:xfrm>
            <a:off x="3979334" y="1486302"/>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a:latin typeface="Franklin Gothic Medium"/>
                <a:ea typeface="돋움"/>
              </a:rPr>
              <a:t>Hacker</a:t>
            </a:r>
          </a:p>
        </p:txBody>
      </p:sp>
      <p:sp>
        <p:nvSpPr>
          <p:cNvPr id="3" name="화살표: 위쪽 18">
            <a:extLst>
              <a:ext uri="{FF2B5EF4-FFF2-40B4-BE49-F238E27FC236}">
                <a16:creationId xmlns:a16="http://schemas.microsoft.com/office/drawing/2014/main" id="{2ACD403E-EC0B-F317-2034-1E9DE100A506}"/>
              </a:ext>
            </a:extLst>
          </p:cNvPr>
          <p:cNvSpPr/>
          <p:nvPr/>
        </p:nvSpPr>
        <p:spPr>
          <a:xfrm rot="6885949">
            <a:off x="5960762" y="2100183"/>
            <a:ext cx="172360" cy="171723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FCC40F78-5F6B-3380-B130-1834B4CF1892}"/>
              </a:ext>
            </a:extLst>
          </p:cNvPr>
          <p:cNvSpPr txBox="1"/>
          <p:nvPr/>
        </p:nvSpPr>
        <p:spPr>
          <a:xfrm>
            <a:off x="5700812" y="2432706"/>
            <a:ext cx="1813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ko-KR" sz="2000">
                <a:latin typeface="+mj-lt"/>
                <a:ea typeface="돋움"/>
              </a:rPr>
              <a:t>Replay Attack</a:t>
            </a:r>
            <a:endParaRPr lang="ko-KR" altLang="en-US" sz="2000">
              <a:latin typeface="+mj-lt"/>
              <a:ea typeface="돋움"/>
            </a:endParaRPr>
          </a:p>
        </p:txBody>
      </p:sp>
      <p:sp>
        <p:nvSpPr>
          <p:cNvPr id="9" name="Title 1">
            <a:extLst>
              <a:ext uri="{FF2B5EF4-FFF2-40B4-BE49-F238E27FC236}">
                <a16:creationId xmlns:a16="http://schemas.microsoft.com/office/drawing/2014/main" id="{312750E9-557D-D1F2-9AEF-E59A0CC5AEC9}"/>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Replay</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Attack</a:t>
            </a:r>
            <a:endParaRPr lang="ko-KR" altLang="en-US" sz="2000" b="1" i="0" err="1">
              <a:solidFill>
                <a:schemeClr val="tx2"/>
              </a:solidFill>
              <a:ea typeface="돋움"/>
            </a:endParaRPr>
          </a:p>
        </p:txBody>
      </p:sp>
    </p:spTree>
    <p:extLst>
      <p:ext uri="{BB962C8B-B14F-4D97-AF65-F5344CB8AC3E}">
        <p14:creationId xmlns:p14="http://schemas.microsoft.com/office/powerpoint/2010/main" val="3210577838"/>
      </p:ext>
    </p:extLst>
  </p:cSld>
  <p:clrMapOvr>
    <a:masterClrMapping/>
  </p:clrMapOvr>
  <mc:AlternateContent xmlns:mc="http://schemas.openxmlformats.org/markup-compatibility/2006" xmlns:p14="http://schemas.microsoft.com/office/powerpoint/2010/main">
    <mc:Choice Requires="p14">
      <p:transition spd="slow" p14:dur="2000" advTm="38080"/>
    </mc:Choice>
    <mc:Fallback xmlns="">
      <p:transition spd="slow" advTm="3808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27</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7" name="KakaoTalk_20221026_102954542">
            <a:hlinkClick r:id="" action="ppaction://media"/>
            <a:extLst>
              <a:ext uri="{FF2B5EF4-FFF2-40B4-BE49-F238E27FC236}">
                <a16:creationId xmlns:a16="http://schemas.microsoft.com/office/drawing/2014/main" id="{72D3E325-C3D2-D6C7-A271-8C00FE43F7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5734" y="1300779"/>
            <a:ext cx="6666403" cy="3749852"/>
          </a:xfrm>
          <a:prstGeom prst="rect">
            <a:avLst/>
          </a:prstGeom>
        </p:spPr>
      </p:pic>
      <p:sp>
        <p:nvSpPr>
          <p:cNvPr id="8" name="Title 1">
            <a:extLst>
              <a:ext uri="{FF2B5EF4-FFF2-40B4-BE49-F238E27FC236}">
                <a16:creationId xmlns:a16="http://schemas.microsoft.com/office/drawing/2014/main" id="{689B7A8B-CA4C-887E-EBF9-6D7747B87974}"/>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Sniffing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3700675911"/>
      </p:ext>
    </p:extLst>
  </p:cSld>
  <p:clrMapOvr>
    <a:masterClrMapping/>
  </p:clrMapOvr>
  <mc:AlternateContent xmlns:mc="http://schemas.openxmlformats.org/markup-compatibility/2006" xmlns:p14="http://schemas.microsoft.com/office/powerpoint/2010/main">
    <mc:Choice Requires="p14">
      <p:transition spd="slow" p14:dur="2000" advTm="42036"/>
    </mc:Choice>
    <mc:Fallback xmlns="">
      <p:transition spd="slow" advTm="42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28</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4" name="Picture 3" descr="Graphical user interface&#10;&#10;Description automatically generated">
            <a:extLst>
              <a:ext uri="{FF2B5EF4-FFF2-40B4-BE49-F238E27FC236}">
                <a16:creationId xmlns:a16="http://schemas.microsoft.com/office/drawing/2014/main" id="{C2661466-D166-CC7E-FE25-2EEFC01A64B6}"/>
              </a:ext>
            </a:extLst>
          </p:cNvPr>
          <p:cNvPicPr>
            <a:picLocks noChangeAspect="1"/>
          </p:cNvPicPr>
          <p:nvPr/>
        </p:nvPicPr>
        <p:blipFill>
          <a:blip r:embed="rId2"/>
          <a:stretch>
            <a:fillRect/>
          </a:stretch>
        </p:blipFill>
        <p:spPr>
          <a:xfrm>
            <a:off x="1245805" y="1300779"/>
            <a:ext cx="6666262" cy="3749772"/>
          </a:xfrm>
          <a:prstGeom prst="rect">
            <a:avLst/>
          </a:prstGeom>
        </p:spPr>
      </p:pic>
      <p:sp>
        <p:nvSpPr>
          <p:cNvPr id="3" name="Title 1">
            <a:extLst>
              <a:ext uri="{FF2B5EF4-FFF2-40B4-BE49-F238E27FC236}">
                <a16:creationId xmlns:a16="http://schemas.microsoft.com/office/drawing/2014/main" id="{268D1D3A-CEC9-1A53-1ADC-E1FC2928DB34}"/>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Sniffing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3100833691"/>
      </p:ext>
    </p:extLst>
  </p:cSld>
  <p:clrMapOvr>
    <a:masterClrMapping/>
  </p:clrMapOvr>
  <mc:AlternateContent xmlns:mc="http://schemas.openxmlformats.org/markup-compatibility/2006" xmlns:p14="http://schemas.microsoft.com/office/powerpoint/2010/main">
    <mc:Choice Requires="p14">
      <p:transition spd="slow" p14:dur="2000" advTm="42036"/>
    </mc:Choice>
    <mc:Fallback xmlns="">
      <p:transition spd="slow" advTm="4203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sp>
        <p:nvSpPr>
          <p:cNvPr id="2" name="Title">
            <a:extLst>
              <a:ext uri="{FF2B5EF4-FFF2-40B4-BE49-F238E27FC236}">
                <a16:creationId xmlns:a16="http://schemas.microsoft.com/office/drawing/2014/main" id="{9A7CA470-2945-F34C-ADB1-AF008A6D91B9}"/>
              </a:ext>
            </a:extLst>
          </p:cNvPr>
          <p:cNvSpPr>
            <a:spLocks noGrp="1"/>
          </p:cNvSpPr>
          <p:nvPr>
            <p:ph type="ctrTitle"/>
          </p:nvPr>
        </p:nvSpPr>
        <p:spPr>
          <a:xfrm>
            <a:off x="893952" y="1667129"/>
            <a:ext cx="6095001" cy="1786643"/>
          </a:xfrm>
        </p:spPr>
        <p:txBody>
          <a:bodyPr/>
          <a:lstStyle/>
          <a:p>
            <a:pPr algn="l"/>
            <a:r>
              <a:rPr lang="en-US" i="1">
                <a:solidFill>
                  <a:schemeClr val="bg1"/>
                </a:solidFill>
                <a:latin typeface="Franklin Gothic Demi Cond"/>
              </a:rPr>
              <a:t>Project Milestone</a:t>
            </a:r>
          </a:p>
        </p:txBody>
      </p:sp>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10/26/2022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29</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Tree>
    <p:extLst>
      <p:ext uri="{BB962C8B-B14F-4D97-AF65-F5344CB8AC3E}">
        <p14:creationId xmlns:p14="http://schemas.microsoft.com/office/powerpoint/2010/main" val="2372893824"/>
      </p:ext>
    </p:extLst>
  </p:cSld>
  <p:clrMapOvr>
    <a:masterClrMapping/>
  </p:clrMapOvr>
  <mc:AlternateContent xmlns:mc="http://schemas.openxmlformats.org/markup-compatibility/2006" xmlns:p14="http://schemas.microsoft.com/office/powerpoint/2010/main">
    <mc:Choice Requires="p14">
      <p:transition spd="slow" p14:dur="2000" advTm="4899"/>
    </mc:Choice>
    <mc:Fallback xmlns="">
      <p:transition spd="slow" advTm="489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3</a:t>
            </a:fld>
            <a:endParaRPr lang="en-US"/>
          </a:p>
        </p:txBody>
      </p:sp>
      <p:sp>
        <p:nvSpPr>
          <p:cNvPr id="7" name="직사각형 6">
            <a:extLst>
              <a:ext uri="{FF2B5EF4-FFF2-40B4-BE49-F238E27FC236}">
                <a16:creationId xmlns:a16="http://schemas.microsoft.com/office/drawing/2014/main" id="{075527C6-0A82-0309-7F99-40A1829DBAC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863E706A-2610-22AF-2FFE-67019DCEEDF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56065F35-7EDD-4165-632D-C83161C18FF7}"/>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5">
            <a:extLst>
              <a:ext uri="{FF2B5EF4-FFF2-40B4-BE49-F238E27FC236}">
                <a16:creationId xmlns:a16="http://schemas.microsoft.com/office/drawing/2014/main" id="{868F0B85-2831-6852-223A-D3C4751FDE4F}"/>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576072" y="533138"/>
            <a:ext cx="7037278" cy="369332"/>
          </a:xfrm>
        </p:spPr>
        <p:txBody>
          <a:bodyPr/>
          <a:lstStyle/>
          <a:p>
            <a:r>
              <a:rPr lang="en-US" sz="3000"/>
              <a:t>Contents</a:t>
            </a:r>
          </a:p>
        </p:txBody>
      </p:sp>
      <p:sp>
        <p:nvSpPr>
          <p:cNvPr id="15" name="Title 1">
            <a:extLst>
              <a:ext uri="{FF2B5EF4-FFF2-40B4-BE49-F238E27FC236}">
                <a16:creationId xmlns:a16="http://schemas.microsoft.com/office/drawing/2014/main" id="{735077A6-CED9-643A-A4BC-FC0BCAB8D523}"/>
              </a:ext>
            </a:extLst>
          </p:cNvPr>
          <p:cNvSpPr txBox="1">
            <a:spLocks/>
          </p:cNvSpPr>
          <p:nvPr/>
        </p:nvSpPr>
        <p:spPr bwMode="blackWhite">
          <a:xfrm>
            <a:off x="629804" y="1087185"/>
            <a:ext cx="7790797" cy="350095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spcBef>
                <a:spcPts val="300"/>
              </a:spcBef>
            </a:pPr>
            <a:r>
              <a:rPr lang="en-US" sz="1600" i="0">
                <a:solidFill>
                  <a:schemeClr val="accent2">
                    <a:lumMod val="95000"/>
                  </a:schemeClr>
                </a:solidFill>
                <a:latin typeface="+mj-lt"/>
              </a:rPr>
              <a:t>1. Background</a:t>
            </a:r>
            <a:endParaRPr lang="ko-KR" altLang="en-US">
              <a:solidFill>
                <a:schemeClr val="accent2">
                  <a:lumMod val="95000"/>
                </a:schemeClr>
              </a:solidFill>
            </a:endParaRPr>
          </a:p>
          <a:p>
            <a:pPr marL="742950" lvl="1" indent="-285750">
              <a:spcBef>
                <a:spcPts val="300"/>
              </a:spcBef>
              <a:buFont typeface="Arial" panose="020B0604020202020204" pitchFamily="34" charset="0"/>
              <a:buChar char="•"/>
            </a:pPr>
            <a:r>
              <a:rPr kumimoji="1" lang="en-US" sz="1600">
                <a:solidFill>
                  <a:schemeClr val="accent2">
                    <a:lumMod val="95000"/>
                  </a:schemeClr>
                </a:solidFill>
              </a:rPr>
              <a:t>What is LoRa? / What is LoRaWAN?</a:t>
            </a:r>
            <a:endParaRPr lang="en-US" sz="1600">
              <a:solidFill>
                <a:schemeClr val="accent2">
                  <a:lumMod val="95000"/>
                </a:schemeClr>
              </a:solidFill>
            </a:endParaRPr>
          </a:p>
          <a:p>
            <a:pPr marL="742950" lvl="1" indent="-285750">
              <a:spcBef>
                <a:spcPts val="300"/>
              </a:spcBef>
              <a:buFont typeface="Arial" panose="020B0604020202020204" pitchFamily="34" charset="0"/>
              <a:buChar char="•"/>
            </a:pPr>
            <a:r>
              <a:rPr kumimoji="1" lang="en-US" sz="1600">
                <a:solidFill>
                  <a:schemeClr val="accent2">
                    <a:lumMod val="95000"/>
                  </a:schemeClr>
                </a:solidFill>
              </a:rPr>
              <a:t>Advantages of LoRa</a:t>
            </a:r>
            <a:endParaRPr lang="en-US" sz="1600">
              <a:solidFill>
                <a:schemeClr val="accent2">
                  <a:lumMod val="95000"/>
                </a:schemeClr>
              </a:solidFill>
            </a:endParaRPr>
          </a:p>
          <a:p>
            <a:pPr marL="742950" lvl="1" indent="-285750">
              <a:spcBef>
                <a:spcPts val="300"/>
              </a:spcBef>
              <a:buFont typeface="Arial" panose="020B0604020202020204" pitchFamily="34" charset="0"/>
              <a:buChar char="•"/>
            </a:pPr>
            <a:r>
              <a:rPr kumimoji="1" lang="en-US" sz="1600">
                <a:solidFill>
                  <a:schemeClr val="accent2">
                    <a:lumMod val="95000"/>
                  </a:schemeClr>
                </a:solidFill>
              </a:rPr>
              <a:t>Use Cases of LoRa</a:t>
            </a:r>
            <a:endParaRPr lang="en-US" sz="1600">
              <a:solidFill>
                <a:schemeClr val="accent2">
                  <a:lumMod val="95000"/>
                </a:schemeClr>
              </a:solidFill>
            </a:endParaRPr>
          </a:p>
          <a:p>
            <a:pPr>
              <a:spcBef>
                <a:spcPts val="300"/>
              </a:spcBef>
            </a:pPr>
            <a:r>
              <a:rPr lang="en-US" sz="1600" i="0">
                <a:solidFill>
                  <a:schemeClr val="accent2">
                    <a:lumMod val="95000"/>
                  </a:schemeClr>
                </a:solidFill>
                <a:latin typeface="+mj-lt"/>
              </a:rPr>
              <a:t>2. Introduction</a:t>
            </a:r>
          </a:p>
          <a:p>
            <a:pPr marL="742950" lvl="1" indent="-285750">
              <a:spcBef>
                <a:spcPts val="300"/>
              </a:spcBef>
              <a:buFont typeface="Arial" panose="020B0604020202020204" pitchFamily="34" charset="0"/>
              <a:buChar char="•"/>
            </a:pPr>
            <a:r>
              <a:rPr kumimoji="1" lang="en-US" sz="1600">
                <a:solidFill>
                  <a:schemeClr val="accent2">
                    <a:lumMod val="95000"/>
                  </a:schemeClr>
                </a:solidFill>
              </a:rPr>
              <a:t>Security issues of LoRaWAN</a:t>
            </a:r>
            <a:endParaRPr lang="en-US" sz="1600">
              <a:solidFill>
                <a:schemeClr val="accent2">
                  <a:lumMod val="95000"/>
                </a:schemeClr>
              </a:solidFill>
            </a:endParaRPr>
          </a:p>
          <a:p>
            <a:pPr marL="742950" lvl="1" indent="-285750">
              <a:spcBef>
                <a:spcPts val="300"/>
              </a:spcBef>
              <a:buFont typeface="Arial" panose="020B0604020202020204" pitchFamily="34" charset="0"/>
              <a:buChar char="•"/>
            </a:pPr>
            <a:r>
              <a:rPr kumimoji="1" lang="en-US" sz="1600">
                <a:solidFill>
                  <a:schemeClr val="accent2">
                    <a:lumMod val="95000"/>
                  </a:schemeClr>
                </a:solidFill>
              </a:rPr>
              <a:t>Goal of 454P</a:t>
            </a:r>
            <a:endParaRPr lang="en-US" sz="1600" i="0">
              <a:solidFill>
                <a:schemeClr val="accent2">
                  <a:lumMod val="95000"/>
                </a:schemeClr>
              </a:solidFill>
              <a:latin typeface="+mj-lt"/>
            </a:endParaRPr>
          </a:p>
          <a:p>
            <a:pPr>
              <a:spcBef>
                <a:spcPts val="300"/>
              </a:spcBef>
            </a:pPr>
            <a:r>
              <a:rPr lang="en-US" sz="1600" i="0">
                <a:solidFill>
                  <a:schemeClr val="accent2">
                    <a:lumMod val="95000"/>
                  </a:schemeClr>
                </a:solidFill>
                <a:latin typeface="+mj-lt"/>
              </a:rPr>
              <a:t>3. Progress</a:t>
            </a:r>
          </a:p>
          <a:p>
            <a:pPr marL="742950" lvl="1" indent="-285750">
              <a:spcBef>
                <a:spcPts val="300"/>
              </a:spcBef>
              <a:buFont typeface="Arial" panose="020B0604020202020204" pitchFamily="34" charset="0"/>
              <a:buChar char="•"/>
            </a:pPr>
            <a:r>
              <a:rPr kumimoji="1" lang="en-US" sz="1600">
                <a:solidFill>
                  <a:schemeClr val="accent2">
                    <a:lumMod val="95000"/>
                  </a:schemeClr>
                </a:solidFill>
              </a:rPr>
              <a:t>Constructing Local LoRaWAN</a:t>
            </a:r>
            <a:endParaRPr lang="en-US" sz="1600">
              <a:solidFill>
                <a:schemeClr val="accent2">
                  <a:lumMod val="95000"/>
                </a:schemeClr>
              </a:solidFill>
            </a:endParaRPr>
          </a:p>
          <a:p>
            <a:pPr marL="742950" lvl="1" indent="-285750">
              <a:spcBef>
                <a:spcPts val="300"/>
              </a:spcBef>
              <a:buFont typeface="Arial" panose="020B0604020202020204" pitchFamily="34" charset="0"/>
              <a:buChar char="•"/>
            </a:pPr>
            <a:r>
              <a:rPr kumimoji="1" lang="en-US" sz="1600">
                <a:solidFill>
                  <a:schemeClr val="accent2">
                    <a:lumMod val="95000"/>
                  </a:schemeClr>
                </a:solidFill>
              </a:rPr>
              <a:t>Methodology – Jamming</a:t>
            </a:r>
          </a:p>
          <a:p>
            <a:pPr marL="742950" lvl="1" indent="-285750">
              <a:spcBef>
                <a:spcPts val="300"/>
              </a:spcBef>
              <a:buFont typeface="Arial" panose="020B0604020202020204" pitchFamily="34" charset="0"/>
              <a:buChar char="•"/>
            </a:pPr>
            <a:r>
              <a:rPr kumimoji="1" lang="en-US" sz="1600">
                <a:solidFill>
                  <a:schemeClr val="accent2">
                    <a:lumMod val="95000"/>
                  </a:schemeClr>
                </a:solidFill>
              </a:rPr>
              <a:t>Methodology – Packet Sniffing</a:t>
            </a:r>
          </a:p>
          <a:p>
            <a:pPr>
              <a:spcBef>
                <a:spcPts val="300"/>
              </a:spcBef>
            </a:pPr>
            <a:r>
              <a:rPr lang="en-US" sz="1600" i="0">
                <a:solidFill>
                  <a:schemeClr val="accent2">
                    <a:lumMod val="95000"/>
                  </a:schemeClr>
                </a:solidFill>
                <a:latin typeface="+mj-lt"/>
              </a:rPr>
              <a:t>4. Project Milestones</a:t>
            </a:r>
          </a:p>
          <a:p>
            <a:pPr marL="342900" indent="-342900">
              <a:buAutoNum type="arabicPeriod"/>
            </a:pPr>
            <a:endParaRPr lang="en-US" sz="1600" i="0">
              <a:solidFill>
                <a:schemeClr val="accent2">
                  <a:lumMod val="95000"/>
                </a:schemeClr>
              </a:solidFill>
              <a:latin typeface="+mj-lt"/>
            </a:endParaRPr>
          </a:p>
        </p:txBody>
      </p:sp>
    </p:spTree>
    <p:extLst>
      <p:ext uri="{BB962C8B-B14F-4D97-AF65-F5344CB8AC3E}">
        <p14:creationId xmlns:p14="http://schemas.microsoft.com/office/powerpoint/2010/main" val="1086393092"/>
      </p:ext>
    </p:extLst>
  </p:cSld>
  <p:clrMapOvr>
    <a:masterClrMapping/>
  </p:clrMapOvr>
  <mc:AlternateContent xmlns:mc="http://schemas.openxmlformats.org/markup-compatibility/2006" xmlns:p14="http://schemas.microsoft.com/office/powerpoint/2010/main">
    <mc:Choice Requires="p14">
      <p:transition spd="slow" p14:dur="2000" advTm="127"/>
    </mc:Choice>
    <mc:Fallback xmlns="">
      <p:transition spd="slow" advTm="12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30</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lang="en-US" sz="2000" i="0">
                <a:latin typeface="+mj-lt"/>
              </a:rPr>
              <a:t>Project Milestones</a:t>
            </a:r>
          </a:p>
        </p:txBody>
      </p:sp>
      <p:pic>
        <p:nvPicPr>
          <p:cNvPr id="3" name="그림 3">
            <a:extLst>
              <a:ext uri="{FF2B5EF4-FFF2-40B4-BE49-F238E27FC236}">
                <a16:creationId xmlns:a16="http://schemas.microsoft.com/office/drawing/2014/main" id="{9FEDC041-824D-3B76-5037-8556B73F7AC9}"/>
              </a:ext>
            </a:extLst>
          </p:cNvPr>
          <p:cNvPicPr>
            <a:picLocks noChangeAspect="1"/>
          </p:cNvPicPr>
          <p:nvPr/>
        </p:nvPicPr>
        <p:blipFill>
          <a:blip r:embed="rId2"/>
          <a:stretch>
            <a:fillRect/>
          </a:stretch>
        </p:blipFill>
        <p:spPr>
          <a:xfrm>
            <a:off x="890760" y="877521"/>
            <a:ext cx="7362480" cy="4128105"/>
          </a:xfrm>
          <a:prstGeom prst="rect">
            <a:avLst/>
          </a:prstGeom>
        </p:spPr>
      </p:pic>
    </p:spTree>
    <p:extLst>
      <p:ext uri="{BB962C8B-B14F-4D97-AF65-F5344CB8AC3E}">
        <p14:creationId xmlns:p14="http://schemas.microsoft.com/office/powerpoint/2010/main" val="490880331"/>
      </p:ext>
    </p:extLst>
  </p:cSld>
  <p:clrMapOvr>
    <a:masterClrMapping/>
  </p:clrMapOvr>
  <mc:AlternateContent xmlns:mc="http://schemas.openxmlformats.org/markup-compatibility/2006" xmlns:p14="http://schemas.microsoft.com/office/powerpoint/2010/main">
    <mc:Choice Requires="p14">
      <p:transition spd="slow" p14:dur="2000" advTm="35609"/>
    </mc:Choice>
    <mc:Fallback xmlns="">
      <p:transition spd="slow" advTm="3560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31</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lang="ko-KR" altLang="en-US" sz="2000" i="0" err="1">
                <a:latin typeface="+mj-lt"/>
                <a:ea typeface="돋움"/>
              </a:rPr>
              <a:t>Reference</a:t>
            </a:r>
          </a:p>
        </p:txBody>
      </p:sp>
      <p:sp>
        <p:nvSpPr>
          <p:cNvPr id="6" name="TextBox 5">
            <a:extLst>
              <a:ext uri="{FF2B5EF4-FFF2-40B4-BE49-F238E27FC236}">
                <a16:creationId xmlns:a16="http://schemas.microsoft.com/office/drawing/2014/main" id="{744FA386-6BD9-0208-A3A6-A99B52F3DDB3}"/>
              </a:ext>
            </a:extLst>
          </p:cNvPr>
          <p:cNvSpPr txBox="1"/>
          <p:nvPr/>
        </p:nvSpPr>
        <p:spPr>
          <a:xfrm>
            <a:off x="456162" y="1124904"/>
            <a:ext cx="8020936" cy="34163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900">
                <a:solidFill>
                  <a:schemeClr val="accent6"/>
                </a:solidFill>
                <a:latin typeface="Franklin Gothic Medium"/>
                <a:ea typeface="+mn-lt"/>
                <a:cs typeface="+mn-lt"/>
              </a:rPr>
              <a:t>Semtech, "What are LoRa® and </a:t>
            </a:r>
            <a:r>
              <a:rPr lang="en-US" sz="900" err="1">
                <a:solidFill>
                  <a:schemeClr val="accent6"/>
                </a:solidFill>
                <a:latin typeface="Franklin Gothic Medium"/>
                <a:ea typeface="+mn-lt"/>
                <a:cs typeface="+mn-lt"/>
              </a:rPr>
              <a:t>LoRaWAN</a:t>
            </a:r>
            <a:r>
              <a:rPr lang="en-US" sz="900">
                <a:solidFill>
                  <a:schemeClr val="accent6"/>
                </a:solidFill>
                <a:latin typeface="Franklin Gothic Medium"/>
                <a:ea typeface="+mn-lt"/>
                <a:cs typeface="+mn-lt"/>
              </a:rPr>
              <a:t>®,'' \</a:t>
            </a:r>
            <a:r>
              <a:rPr lang="en-US" sz="900" err="1">
                <a:solidFill>
                  <a:schemeClr val="accent6"/>
                </a:solidFill>
                <a:latin typeface="Franklin Gothic Medium"/>
                <a:ea typeface="+mn-lt"/>
                <a:cs typeface="+mn-lt"/>
              </a:rPr>
              <a:t>url</a:t>
            </a:r>
            <a:r>
              <a:rPr lang="en-US" sz="900">
                <a:solidFill>
                  <a:schemeClr val="accent6"/>
                </a:solidFill>
                <a:latin typeface="Franklin Gothic Medium"/>
                <a:ea typeface="+mn-lt"/>
                <a:cs typeface="+mn-lt"/>
              </a:rPr>
              <a:t>{lora-developers.semtech.com}, \</a:t>
            </a:r>
            <a:r>
              <a:rPr lang="en-US" sz="900" err="1">
                <a:solidFill>
                  <a:schemeClr val="accent6"/>
                </a:solidFill>
                <a:latin typeface="Franklin Gothic Medium"/>
                <a:ea typeface="+mn-lt"/>
                <a:cs typeface="+mn-lt"/>
              </a:rPr>
              <a:t>url</a:t>
            </a:r>
            <a:r>
              <a:rPr lang="en-US" sz="900">
                <a:solidFill>
                  <a:schemeClr val="accent6"/>
                </a:solidFill>
                <a:latin typeface="Franklin Gothic Medium"/>
                <a:ea typeface="+mn-lt"/>
                <a:cs typeface="+mn-lt"/>
              </a:rPr>
              <a:t>{https://lora- developers.semtech.com/documentation/tech-papers-and-guides/lora-and-</a:t>
            </a:r>
            <a:r>
              <a:rPr lang="en-US" sz="900" err="1">
                <a:solidFill>
                  <a:schemeClr val="accent6"/>
                </a:solidFill>
                <a:latin typeface="Franklin Gothic Medium"/>
                <a:ea typeface="+mn-lt"/>
                <a:cs typeface="+mn-lt"/>
              </a:rPr>
              <a:t>lorawan</a:t>
            </a:r>
            <a:r>
              <a:rPr lang="en-US" sz="900">
                <a:solidFill>
                  <a:schemeClr val="accent6"/>
                </a:solidFill>
                <a:latin typeface="Franklin Gothic Medium"/>
                <a:ea typeface="+mn-lt"/>
                <a:cs typeface="+mn-lt"/>
              </a:rPr>
              <a:t>} (accessed Sep. 14, 2022).</a:t>
            </a:r>
            <a:r>
              <a:rPr lang="ko-KR" altLang="en-US" sz="900">
                <a:solidFill>
                  <a:schemeClr val="accent6"/>
                </a:solidFill>
                <a:latin typeface="Franklin Gothic Medium"/>
                <a:ea typeface="+mn-lt"/>
                <a:cs typeface="+mn-lt"/>
              </a:rPr>
              <a:t> </a:t>
            </a:r>
            <a:endParaRPr lang="en-US" altLang="ko-KR" sz="900">
              <a:solidFill>
                <a:schemeClr val="accent6"/>
              </a:solidFill>
              <a:latin typeface="Franklin Gothic Medium"/>
              <a:ea typeface="+mn-lt"/>
              <a:cs typeface="+mn-lt"/>
            </a:endParaRPr>
          </a:p>
          <a:p>
            <a:pPr marL="171450" indent="-171450">
              <a:buFont typeface="Arial"/>
              <a:buChar char="•"/>
            </a:pPr>
            <a:r>
              <a:rPr lang="en-US" altLang="ko-KR" sz="900" err="1">
                <a:solidFill>
                  <a:schemeClr val="accent6"/>
                </a:solidFill>
                <a:latin typeface="Franklin Gothic Medium"/>
                <a:ea typeface="+mn-lt"/>
                <a:cs typeface="+mn-lt"/>
              </a:rPr>
              <a:t>N.Blenn</a:t>
            </a:r>
            <a:r>
              <a:rPr lang="en-US" altLang="ko-KR" sz="900">
                <a:solidFill>
                  <a:schemeClr val="accent6"/>
                </a:solidFill>
                <a:latin typeface="Franklin Gothic Medium"/>
                <a:ea typeface="+mn-lt"/>
                <a:cs typeface="+mn-lt"/>
              </a:rPr>
              <a:t>, </a:t>
            </a:r>
            <a:r>
              <a:rPr lang="en-US" altLang="ko-KR" sz="900" err="1">
                <a:solidFill>
                  <a:schemeClr val="accent6"/>
                </a:solidFill>
                <a:latin typeface="Franklin Gothic Medium"/>
                <a:ea typeface="+mn-lt"/>
                <a:cs typeface="+mn-lt"/>
              </a:rPr>
              <a:t>F.A.Kuipers</a:t>
            </a:r>
            <a:r>
              <a:rPr lang="en-US" altLang="ko-KR" sz="900">
                <a:solidFill>
                  <a:schemeClr val="accent6"/>
                </a:solidFill>
                <a:latin typeface="Franklin Gothic Medium"/>
                <a:ea typeface="+mn-lt"/>
                <a:cs typeface="+mn-lt"/>
              </a:rPr>
              <a:t>,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in the Wild: Measurements from The Things Network," 2017, </a:t>
            </a:r>
            <a:r>
              <a:rPr lang="en-US" altLang="ko-KR" sz="900" err="1">
                <a:solidFill>
                  <a:schemeClr val="accent6"/>
                </a:solidFill>
                <a:latin typeface="Franklin Gothic Medium"/>
                <a:ea typeface="+mn-lt"/>
                <a:cs typeface="+mn-lt"/>
              </a:rPr>
              <a:t>Blenn</a:t>
            </a:r>
            <a:r>
              <a:rPr lang="en-US" altLang="ko-KR" sz="900">
                <a:solidFill>
                  <a:schemeClr val="accent6"/>
                </a:solidFill>
                <a:latin typeface="Franklin Gothic Medium"/>
                <a:ea typeface="+mn-lt"/>
                <a:cs typeface="+mn-lt"/>
              </a:rPr>
              <a:t>, Norbert and Fernando A. Kuipers.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in the Wild: Measurements from The Things Network.” </a:t>
            </a:r>
            <a:r>
              <a:rPr lang="en-US" altLang="ko-KR" sz="900" err="1">
                <a:solidFill>
                  <a:schemeClr val="accent6"/>
                </a:solidFill>
                <a:latin typeface="Franklin Gothic Medium"/>
                <a:ea typeface="+mn-lt"/>
                <a:cs typeface="+mn-lt"/>
              </a:rPr>
              <a:t>ArXiv</a:t>
            </a:r>
            <a:r>
              <a:rPr lang="en-US" altLang="ko-KR" sz="900">
                <a:solidFill>
                  <a:schemeClr val="accent6"/>
                </a:solidFill>
                <a:latin typeface="Franklin Gothic Medium"/>
                <a:ea typeface="+mn-lt"/>
                <a:cs typeface="+mn-lt"/>
              </a:rPr>
              <a:t> abs/1706.03086 (2017): n. </a:t>
            </a:r>
            <a:r>
              <a:rPr lang="en-US" altLang="ko-KR" sz="900" err="1">
                <a:solidFill>
                  <a:schemeClr val="accent6"/>
                </a:solidFill>
                <a:latin typeface="Franklin Gothic Medium"/>
                <a:ea typeface="+mn-lt"/>
                <a:cs typeface="+mn-lt"/>
              </a:rPr>
              <a:t>pag</a:t>
            </a:r>
            <a:r>
              <a:rPr lang="en-US" altLang="ko-KR" sz="900">
                <a:solidFill>
                  <a:schemeClr val="accent6"/>
                </a:solidFill>
                <a:latin typeface="Franklin Gothic Medium"/>
                <a:ea typeface="+mn-lt"/>
                <a:cs typeface="+mn-lt"/>
              </a:rPr>
              <a:t>.</a:t>
            </a:r>
            <a:r>
              <a:rPr lang="ko-KR" altLang="en-US" sz="900">
                <a:solidFill>
                  <a:schemeClr val="accent6"/>
                </a:solidFill>
                <a:latin typeface="Franklin Gothic Medium"/>
                <a:ea typeface="+mn-lt"/>
                <a:cs typeface="+mn-lt"/>
              </a:rPr>
              <a:t> </a:t>
            </a:r>
            <a:endParaRPr lang="ko-KR" sz="900">
              <a:solidFill>
                <a:schemeClr val="accent6"/>
              </a:solidFill>
              <a:latin typeface="Franklin Gothic Medium"/>
              <a:ea typeface="돋움"/>
            </a:endParaRPr>
          </a:p>
          <a:p>
            <a:pPr marL="171450" indent="-171450">
              <a:buFont typeface="Arial"/>
              <a:buChar char="•"/>
            </a:pPr>
            <a:r>
              <a:rPr lang="en-US" altLang="ko-KR" sz="900">
                <a:solidFill>
                  <a:schemeClr val="accent6"/>
                </a:solidFill>
                <a:latin typeface="Franklin Gothic Medium"/>
                <a:ea typeface="+mn-lt"/>
                <a:cs typeface="+mn-lt"/>
              </a:rPr>
              <a:t>LoRa Alliance, "What is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Specification,'' lora-alliance.org, </a:t>
            </a:r>
            <a:r>
              <a:rPr lang="en-US" altLang="ko-KR" sz="900">
                <a:solidFill>
                  <a:schemeClr val="accent6"/>
                </a:solidFill>
                <a:latin typeface="Franklin Gothic Medium"/>
                <a:ea typeface="+mn-lt"/>
                <a:cs typeface="+mn-lt"/>
                <a:hlinkClick r:id="rId2">
                  <a:extLst>
                    <a:ext uri="{A12FA001-AC4F-418D-AE19-62706E023703}">
                      <ahyp:hlinkClr xmlns:ahyp="http://schemas.microsoft.com/office/drawing/2018/hyperlinkcolor" val="tx"/>
                    </a:ext>
                  </a:extLst>
                </a:hlinkClick>
              </a:rPr>
              <a:t>https://lora-alliance.org/about-lorawan/(accessed</a:t>
            </a:r>
            <a:r>
              <a:rPr lang="en-US" altLang="ko-KR" sz="900">
                <a:solidFill>
                  <a:schemeClr val="accent6"/>
                </a:solidFill>
                <a:latin typeface="Franklin Gothic Medium"/>
                <a:ea typeface="+mn-lt"/>
                <a:cs typeface="+mn-lt"/>
              </a:rPr>
              <a:t> Sep. 15, 2022).</a:t>
            </a:r>
            <a:r>
              <a:rPr lang="ko-KR" altLang="en-US" sz="900">
                <a:solidFill>
                  <a:schemeClr val="accent6"/>
                </a:solidFill>
                <a:latin typeface="Franklin Gothic Medium"/>
                <a:ea typeface="+mn-lt"/>
                <a:cs typeface="+mn-lt"/>
              </a:rPr>
              <a:t> </a:t>
            </a:r>
            <a:endParaRPr lang="ko-KR" sz="900">
              <a:solidFill>
                <a:schemeClr val="accent6"/>
              </a:solidFill>
              <a:latin typeface="Franklin Gothic Medium"/>
              <a:ea typeface="돋움"/>
            </a:endParaRPr>
          </a:p>
          <a:p>
            <a:pPr marL="171450" indent="-171450">
              <a:buFont typeface="Arial"/>
              <a:buChar char="•"/>
            </a:pPr>
            <a:r>
              <a:rPr lang="en-US" altLang="ko-KR" sz="900">
                <a:solidFill>
                  <a:schemeClr val="accent6"/>
                </a:solidFill>
                <a:latin typeface="Franklin Gothic Medium"/>
                <a:ea typeface="+mn-lt"/>
                <a:cs typeface="+mn-lt"/>
              </a:rPr>
              <a:t>F. L. Coman, K. M. </a:t>
            </a:r>
            <a:r>
              <a:rPr lang="en-US" altLang="ko-KR" sz="900" err="1">
                <a:solidFill>
                  <a:schemeClr val="accent6"/>
                </a:solidFill>
                <a:latin typeface="Franklin Gothic Medium"/>
                <a:ea typeface="+mn-lt"/>
                <a:cs typeface="+mn-lt"/>
              </a:rPr>
              <a:t>Malarski</a:t>
            </a:r>
            <a:r>
              <a:rPr lang="en-US" altLang="ko-KR" sz="900">
                <a:solidFill>
                  <a:schemeClr val="accent6"/>
                </a:solidFill>
                <a:latin typeface="Franklin Gothic Medium"/>
                <a:ea typeface="+mn-lt"/>
                <a:cs typeface="+mn-lt"/>
              </a:rPr>
              <a:t>, M. N. Petersen and S. </a:t>
            </a:r>
            <a:r>
              <a:rPr lang="en-US" altLang="ko-KR" sz="900" err="1">
                <a:solidFill>
                  <a:schemeClr val="accent6"/>
                </a:solidFill>
                <a:latin typeface="Franklin Gothic Medium"/>
                <a:ea typeface="+mn-lt"/>
                <a:cs typeface="+mn-lt"/>
              </a:rPr>
              <a:t>Ruepp</a:t>
            </a:r>
            <a:r>
              <a:rPr lang="en-US" altLang="ko-KR" sz="900">
                <a:solidFill>
                  <a:schemeClr val="accent6"/>
                </a:solidFill>
                <a:latin typeface="Franklin Gothic Medium"/>
                <a:ea typeface="+mn-lt"/>
                <a:cs typeface="+mn-lt"/>
              </a:rPr>
              <a:t>, "Security Issues in Internet of Things: Vulnerability Analysis of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Sigfox and NB-IoT," 2019 Global IoT Summit (</a:t>
            </a:r>
            <a:r>
              <a:rPr lang="en-US" altLang="ko-KR" sz="900" err="1">
                <a:solidFill>
                  <a:schemeClr val="accent6"/>
                </a:solidFill>
                <a:latin typeface="Franklin Gothic Medium"/>
                <a:ea typeface="+mn-lt"/>
                <a:cs typeface="+mn-lt"/>
              </a:rPr>
              <a:t>GIoTS</a:t>
            </a:r>
            <a:r>
              <a:rPr lang="en-US" altLang="ko-KR" sz="900">
                <a:solidFill>
                  <a:schemeClr val="accent6"/>
                </a:solidFill>
                <a:latin typeface="Franklin Gothic Medium"/>
                <a:ea typeface="+mn-lt"/>
                <a:cs typeface="+mn-lt"/>
              </a:rPr>
              <a:t>), 2019, pp. 1-6, </a:t>
            </a:r>
            <a:r>
              <a:rPr lang="en-US" altLang="ko-KR" sz="900" err="1">
                <a:solidFill>
                  <a:schemeClr val="accent6"/>
                </a:solidFill>
                <a:latin typeface="Franklin Gothic Medium"/>
                <a:ea typeface="+mn-lt"/>
                <a:cs typeface="+mn-lt"/>
              </a:rPr>
              <a:t>doi</a:t>
            </a:r>
            <a:r>
              <a:rPr lang="en-US" altLang="ko-KR" sz="900">
                <a:solidFill>
                  <a:schemeClr val="accent6"/>
                </a:solidFill>
                <a:latin typeface="Franklin Gothic Medium"/>
                <a:ea typeface="+mn-lt"/>
                <a:cs typeface="+mn-lt"/>
              </a:rPr>
              <a:t>: 10.1109/GIOTS.2019.8766430.</a:t>
            </a:r>
            <a:r>
              <a:rPr lang="ko-KR" altLang="en-US" sz="900">
                <a:solidFill>
                  <a:schemeClr val="accent6"/>
                </a:solidFill>
                <a:latin typeface="Franklin Gothic Medium"/>
                <a:ea typeface="+mn-lt"/>
                <a:cs typeface="+mn-lt"/>
              </a:rPr>
              <a:t> </a:t>
            </a:r>
            <a:endParaRPr lang="ko-KR" sz="900">
              <a:solidFill>
                <a:schemeClr val="accent6"/>
              </a:solidFill>
              <a:latin typeface="Franklin Gothic Medium"/>
              <a:ea typeface="돋움"/>
            </a:endParaRPr>
          </a:p>
          <a:p>
            <a:pPr marL="171450" indent="-171450">
              <a:buFont typeface="Arial"/>
              <a:buChar char="•"/>
            </a:pPr>
            <a:r>
              <a:rPr lang="en-US" altLang="ko-KR" sz="900">
                <a:solidFill>
                  <a:schemeClr val="accent6"/>
                </a:solidFill>
                <a:latin typeface="Franklin Gothic Medium"/>
                <a:ea typeface="+mn-lt"/>
                <a:cs typeface="+mn-lt"/>
              </a:rPr>
              <a:t>The Things Industries, "Why you should use lora technology and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for your next IOT use case,” The Things Industries, \</a:t>
            </a:r>
            <a:r>
              <a:rPr lang="en-US" altLang="ko-KR" sz="900" err="1">
                <a:solidFill>
                  <a:schemeClr val="accent6"/>
                </a:solidFill>
                <a:latin typeface="Franklin Gothic Medium"/>
                <a:ea typeface="+mn-lt"/>
                <a:cs typeface="+mn-lt"/>
              </a:rPr>
              <a:t>url</a:t>
            </a:r>
            <a:r>
              <a:rPr lang="en-US" altLang="ko-KR" sz="900">
                <a:solidFill>
                  <a:schemeClr val="accent6"/>
                </a:solidFill>
                <a:latin typeface="Franklin Gothic Medium"/>
                <a:ea typeface="+mn-lt"/>
                <a:cs typeface="+mn-lt"/>
              </a:rPr>
              <a:t>{https://www.thethingsindustries.com/news/why-you-should-use-lora-technology-and-lorawan-for-your-next-iot-use-case/} (accessed Oct. 10, 2022).</a:t>
            </a:r>
            <a:r>
              <a:rPr lang="ko-KR" altLang="en-US" sz="900">
                <a:solidFill>
                  <a:schemeClr val="accent6"/>
                </a:solidFill>
                <a:latin typeface="Franklin Gothic Medium"/>
                <a:ea typeface="+mn-lt"/>
                <a:cs typeface="+mn-lt"/>
              </a:rPr>
              <a:t> </a:t>
            </a:r>
            <a:endParaRPr lang="ko-KR" sz="900">
              <a:solidFill>
                <a:schemeClr val="accent6"/>
              </a:solidFill>
              <a:latin typeface="Franklin Gothic Medium"/>
              <a:ea typeface="돋움"/>
            </a:endParaRPr>
          </a:p>
          <a:p>
            <a:pPr marL="171450" indent="-171450">
              <a:buFont typeface="Arial"/>
              <a:buChar char="•"/>
            </a:pPr>
            <a:r>
              <a:rPr lang="en-US" altLang="ko-KR" sz="900">
                <a:solidFill>
                  <a:schemeClr val="accent6"/>
                </a:solidFill>
                <a:latin typeface="Franklin Gothic Medium"/>
                <a:ea typeface="+mn-lt"/>
                <a:cs typeface="+mn-lt"/>
              </a:rPr>
              <a:t>TEKTELIC Communications Inc.,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 Most Common Applications and Use Cases” iotforall.com, \</a:t>
            </a:r>
            <a:r>
              <a:rPr lang="en-US" altLang="ko-KR" sz="900" err="1">
                <a:solidFill>
                  <a:schemeClr val="accent6"/>
                </a:solidFill>
                <a:latin typeface="Franklin Gothic Medium"/>
                <a:ea typeface="+mn-lt"/>
                <a:cs typeface="+mn-lt"/>
              </a:rPr>
              <a:t>url</a:t>
            </a:r>
            <a:r>
              <a:rPr lang="en-US" altLang="ko-KR" sz="900">
                <a:solidFill>
                  <a:schemeClr val="accent6"/>
                </a:solidFill>
                <a:latin typeface="Franklin Gothic Medium"/>
                <a:ea typeface="+mn-lt"/>
                <a:cs typeface="+mn-lt"/>
              </a:rPr>
              <a:t>{https://www.iotforall.com/lorawan-most-common-applications-and-use-cases} (accessed Sep. 28, 2022).</a:t>
            </a:r>
            <a:r>
              <a:rPr lang="ko-KR" altLang="en-US" sz="900">
                <a:solidFill>
                  <a:schemeClr val="accent6"/>
                </a:solidFill>
                <a:latin typeface="Franklin Gothic Medium"/>
                <a:ea typeface="+mn-lt"/>
                <a:cs typeface="+mn-lt"/>
              </a:rPr>
              <a:t> </a:t>
            </a:r>
            <a:endParaRPr lang="ko-KR" sz="900">
              <a:solidFill>
                <a:schemeClr val="accent6"/>
              </a:solidFill>
              <a:latin typeface="Franklin Gothic Medium"/>
              <a:ea typeface="돋움"/>
            </a:endParaRPr>
          </a:p>
          <a:p>
            <a:pPr marL="171450" indent="-171450">
              <a:buFont typeface="Arial"/>
              <a:buChar char="•"/>
            </a:pPr>
            <a:r>
              <a:rPr lang="en-US" altLang="ko-KR" sz="900">
                <a:solidFill>
                  <a:schemeClr val="accent6"/>
                </a:solidFill>
                <a:latin typeface="Franklin Gothic Medium"/>
                <a:ea typeface="+mn-lt"/>
                <a:cs typeface="+mn-lt"/>
              </a:rPr>
              <a:t>X. Yang, E. </a:t>
            </a:r>
            <a:r>
              <a:rPr lang="en-US" altLang="ko-KR" sz="900" err="1">
                <a:solidFill>
                  <a:schemeClr val="accent6"/>
                </a:solidFill>
                <a:latin typeface="Franklin Gothic Medium"/>
                <a:ea typeface="+mn-lt"/>
                <a:cs typeface="+mn-lt"/>
              </a:rPr>
              <a:t>Karampatzakis</a:t>
            </a:r>
            <a:r>
              <a:rPr lang="en-US" altLang="ko-KR" sz="900">
                <a:solidFill>
                  <a:schemeClr val="accent6"/>
                </a:solidFill>
                <a:latin typeface="Franklin Gothic Medium"/>
                <a:ea typeface="+mn-lt"/>
                <a:cs typeface="+mn-lt"/>
              </a:rPr>
              <a:t>, C. Doerr and F. Kuipers, "Security Vulnerabilities in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2018 IEEE/ACM Third Int. Conf. on Internet-of-Things Design and Implementation (</a:t>
            </a:r>
            <a:r>
              <a:rPr lang="en-US" altLang="ko-KR" sz="900" err="1">
                <a:solidFill>
                  <a:schemeClr val="accent6"/>
                </a:solidFill>
                <a:latin typeface="Franklin Gothic Medium"/>
                <a:ea typeface="+mn-lt"/>
                <a:cs typeface="+mn-lt"/>
              </a:rPr>
              <a:t>IoTDI</a:t>
            </a:r>
            <a:r>
              <a:rPr lang="en-US" altLang="ko-KR" sz="900">
                <a:solidFill>
                  <a:schemeClr val="accent6"/>
                </a:solidFill>
                <a:latin typeface="Franklin Gothic Medium"/>
                <a:ea typeface="+mn-lt"/>
                <a:cs typeface="+mn-lt"/>
              </a:rPr>
              <a:t>), 2018, pp. 129-140, </a:t>
            </a:r>
            <a:r>
              <a:rPr lang="en-US" altLang="ko-KR" sz="900" err="1">
                <a:solidFill>
                  <a:schemeClr val="accent6"/>
                </a:solidFill>
                <a:latin typeface="Franklin Gothic Medium"/>
                <a:ea typeface="+mn-lt"/>
                <a:cs typeface="+mn-lt"/>
              </a:rPr>
              <a:t>doi</a:t>
            </a:r>
            <a:r>
              <a:rPr lang="en-US" altLang="ko-KR" sz="900">
                <a:solidFill>
                  <a:schemeClr val="accent6"/>
                </a:solidFill>
                <a:latin typeface="Franklin Gothic Medium"/>
                <a:ea typeface="+mn-lt"/>
                <a:cs typeface="+mn-lt"/>
              </a:rPr>
              <a:t>: 10.1109/IoTDI.2018.00022.</a:t>
            </a:r>
            <a:r>
              <a:rPr lang="ko-KR" altLang="en-US" sz="900">
                <a:solidFill>
                  <a:schemeClr val="accent6"/>
                </a:solidFill>
                <a:latin typeface="Franklin Gothic Medium"/>
                <a:ea typeface="+mn-lt"/>
                <a:cs typeface="+mn-lt"/>
              </a:rPr>
              <a:t> </a:t>
            </a:r>
            <a:endParaRPr lang="ko-KR" sz="900">
              <a:solidFill>
                <a:schemeClr val="accent6"/>
              </a:solidFill>
              <a:latin typeface="Franklin Gothic Medium"/>
              <a:ea typeface="돋움"/>
            </a:endParaRPr>
          </a:p>
          <a:p>
            <a:pPr marL="171450" indent="-171450">
              <a:buFont typeface="Arial"/>
              <a:buChar char="•"/>
            </a:pPr>
            <a:r>
              <a:rPr lang="en-US" altLang="ko-KR" sz="900">
                <a:solidFill>
                  <a:schemeClr val="accent6"/>
                </a:solidFill>
                <a:latin typeface="Franklin Gothic Medium"/>
                <a:ea typeface="+mn-lt"/>
                <a:cs typeface="+mn-lt"/>
              </a:rPr>
              <a:t>The Things Stack, “ABP vs OTAA,” The Things Stack for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a:t>
            </a:r>
            <a:r>
              <a:rPr lang="en-US" altLang="ko-KR" sz="900" err="1">
                <a:solidFill>
                  <a:schemeClr val="accent6"/>
                </a:solidFill>
                <a:latin typeface="Franklin Gothic Medium"/>
                <a:ea typeface="+mn-lt"/>
                <a:cs typeface="+mn-lt"/>
              </a:rPr>
              <a:t>url</a:t>
            </a:r>
            <a:r>
              <a:rPr lang="en-US" altLang="ko-KR" sz="900">
                <a:solidFill>
                  <a:schemeClr val="accent6"/>
                </a:solidFill>
                <a:latin typeface="Franklin Gothic Medium"/>
                <a:ea typeface="+mn-lt"/>
                <a:cs typeface="+mn-lt"/>
              </a:rPr>
              <a:t>{https://www.thethingsindustries.com/docs/devices/abp-vs-otaa/} (accessed Oct. 13, 2022).</a:t>
            </a:r>
            <a:r>
              <a:rPr lang="ko-KR" altLang="en-US" sz="900">
                <a:solidFill>
                  <a:schemeClr val="accent6"/>
                </a:solidFill>
                <a:latin typeface="Franklin Gothic Medium"/>
                <a:ea typeface="+mn-lt"/>
                <a:cs typeface="+mn-lt"/>
              </a:rPr>
              <a:t> </a:t>
            </a:r>
            <a:endParaRPr lang="ko-KR" sz="900">
              <a:solidFill>
                <a:schemeClr val="accent6"/>
              </a:solidFill>
              <a:latin typeface="Franklin Gothic Medium"/>
              <a:ea typeface="돋움"/>
            </a:endParaRPr>
          </a:p>
          <a:p>
            <a:pPr marL="171450" indent="-171450">
              <a:buFont typeface="Arial"/>
              <a:buChar char="•"/>
            </a:pPr>
            <a:r>
              <a:rPr lang="en-US" altLang="ko-KR" sz="900" err="1">
                <a:solidFill>
                  <a:schemeClr val="accent6"/>
                </a:solidFill>
                <a:latin typeface="Franklin Gothic Medium"/>
                <a:ea typeface="+mn-lt"/>
                <a:cs typeface="+mn-lt"/>
              </a:rPr>
              <a:t>IoActive</a:t>
            </a:r>
            <a:r>
              <a:rPr lang="en-US" altLang="ko-KR" sz="900">
                <a:solidFill>
                  <a:schemeClr val="accent6"/>
                </a:solidFill>
                <a:latin typeface="Franklin Gothic Medium"/>
                <a:ea typeface="+mn-lt"/>
                <a:cs typeface="+mn-lt"/>
              </a:rPr>
              <a:t>,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Networks Susceptible to Hacking: Common Cyber Security Problems, How to Detect and Prevent Them.", </a:t>
            </a:r>
            <a:r>
              <a:rPr lang="en-US" altLang="ko-KR" sz="900" err="1">
                <a:solidFill>
                  <a:schemeClr val="accent6"/>
                </a:solidFill>
                <a:latin typeface="Franklin Gothic Medium"/>
                <a:ea typeface="+mn-lt"/>
                <a:cs typeface="+mn-lt"/>
              </a:rPr>
              <a:t>url</a:t>
            </a:r>
            <a:r>
              <a:rPr lang="en-US" altLang="ko-KR" sz="900">
                <a:solidFill>
                  <a:schemeClr val="accent6"/>
                </a:solidFill>
                <a:latin typeface="Franklin Gothic Medium"/>
                <a:ea typeface="+mn-lt"/>
                <a:cs typeface="+mn-lt"/>
              </a:rPr>
              <a:t>{act-on.ioactive.com}, \</a:t>
            </a:r>
            <a:r>
              <a:rPr lang="en-US" altLang="ko-KR" sz="900" err="1">
                <a:solidFill>
                  <a:schemeClr val="accent6"/>
                </a:solidFill>
                <a:latin typeface="Franklin Gothic Medium"/>
                <a:ea typeface="+mn-lt"/>
                <a:cs typeface="+mn-lt"/>
              </a:rPr>
              <a:t>url</a:t>
            </a:r>
            <a:r>
              <a:rPr lang="en-US" altLang="ko-KR" sz="900">
                <a:solidFill>
                  <a:schemeClr val="accent6"/>
                </a:solidFill>
                <a:latin typeface="Franklin Gothic Medium"/>
                <a:ea typeface="+mn-lt"/>
                <a:cs typeface="+mn-lt"/>
              </a:rPr>
              <a:t>{https://act-on.ioactive.com/acton/attachment/34793/f-87b45f5f-f181-44fc-82a8-8e53c501dc4e/1/-/-/-/-/LoRaWAN\%20Networks\%20Susceptible\%20to\%20Hacking.pdf} (accessed Oct. 14, 2022).</a:t>
            </a:r>
            <a:r>
              <a:rPr lang="ko-KR" altLang="en-US" sz="900">
                <a:solidFill>
                  <a:schemeClr val="accent6"/>
                </a:solidFill>
                <a:latin typeface="Franklin Gothic Medium"/>
                <a:ea typeface="+mn-lt"/>
                <a:cs typeface="+mn-lt"/>
              </a:rPr>
              <a:t> </a:t>
            </a:r>
            <a:endParaRPr lang="ko-KR" sz="900">
              <a:solidFill>
                <a:schemeClr val="accent6"/>
              </a:solidFill>
              <a:latin typeface="Franklin Gothic Medium"/>
              <a:ea typeface="돋움"/>
            </a:endParaRPr>
          </a:p>
          <a:p>
            <a:pPr marL="171450" indent="-171450">
              <a:buFont typeface="Arial"/>
              <a:buChar char="•"/>
            </a:pPr>
            <a:r>
              <a:rPr lang="en-US" altLang="ko-KR" sz="900">
                <a:solidFill>
                  <a:schemeClr val="accent6"/>
                </a:solidFill>
                <a:latin typeface="Franklin Gothic Medium"/>
                <a:ea typeface="+mn-lt"/>
                <a:cs typeface="+mn-lt"/>
              </a:rPr>
              <a:t>C. -Y. Huang, C. -W. Lin, R. -G. Cheng, S. J. Yang and S. -T. Sheu, "Experimental Evaluation of Jamming Threat in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2019 IEEE 89th Vehicular Technology Conference (VTC2019-Spring), 2019, pp. 1-6, </a:t>
            </a:r>
            <a:r>
              <a:rPr lang="en-US" altLang="ko-KR" sz="900" err="1">
                <a:solidFill>
                  <a:schemeClr val="accent6"/>
                </a:solidFill>
                <a:latin typeface="Franklin Gothic Medium"/>
                <a:ea typeface="+mn-lt"/>
                <a:cs typeface="+mn-lt"/>
              </a:rPr>
              <a:t>doi</a:t>
            </a:r>
            <a:r>
              <a:rPr lang="en-US" altLang="ko-KR" sz="900">
                <a:solidFill>
                  <a:schemeClr val="accent6"/>
                </a:solidFill>
                <a:latin typeface="Franklin Gothic Medium"/>
                <a:ea typeface="+mn-lt"/>
                <a:cs typeface="+mn-lt"/>
              </a:rPr>
              <a:t>: 10.1109/VTCSpring.2019.8746374.</a:t>
            </a:r>
            <a:r>
              <a:rPr lang="ko-KR" altLang="en-US" sz="900">
                <a:solidFill>
                  <a:schemeClr val="accent6"/>
                </a:solidFill>
                <a:latin typeface="Franklin Gothic Medium"/>
                <a:ea typeface="+mn-lt"/>
                <a:cs typeface="+mn-lt"/>
              </a:rPr>
              <a:t> </a:t>
            </a:r>
            <a:endParaRPr lang="ko-KR" sz="900">
              <a:solidFill>
                <a:schemeClr val="accent6"/>
              </a:solidFill>
              <a:latin typeface="Franklin Gothic Medium"/>
              <a:ea typeface="돋움"/>
            </a:endParaRPr>
          </a:p>
          <a:p>
            <a:pPr marL="171450" indent="-171450">
              <a:buFont typeface="Arial"/>
              <a:buChar char="•"/>
            </a:pPr>
            <a:r>
              <a:rPr lang="en-US" altLang="ko-KR" sz="900">
                <a:solidFill>
                  <a:schemeClr val="accent6"/>
                </a:solidFill>
                <a:latin typeface="Franklin Gothic Medium"/>
                <a:ea typeface="+mn-lt"/>
                <a:cs typeface="+mn-lt"/>
              </a:rPr>
              <a:t>S. Tomasin, S. </a:t>
            </a:r>
            <a:r>
              <a:rPr lang="en-US" altLang="ko-KR" sz="900" err="1">
                <a:solidFill>
                  <a:schemeClr val="accent6"/>
                </a:solidFill>
                <a:latin typeface="Franklin Gothic Medium"/>
                <a:ea typeface="+mn-lt"/>
                <a:cs typeface="+mn-lt"/>
              </a:rPr>
              <a:t>Zulian</a:t>
            </a:r>
            <a:r>
              <a:rPr lang="en-US" altLang="ko-KR" sz="900">
                <a:solidFill>
                  <a:schemeClr val="accent6"/>
                </a:solidFill>
                <a:latin typeface="Franklin Gothic Medium"/>
                <a:ea typeface="+mn-lt"/>
                <a:cs typeface="+mn-lt"/>
              </a:rPr>
              <a:t> and L. </a:t>
            </a:r>
            <a:r>
              <a:rPr lang="en-US" altLang="ko-KR" sz="900" err="1">
                <a:solidFill>
                  <a:schemeClr val="accent6"/>
                </a:solidFill>
                <a:latin typeface="Franklin Gothic Medium"/>
                <a:ea typeface="+mn-lt"/>
                <a:cs typeface="+mn-lt"/>
              </a:rPr>
              <a:t>Vangelista</a:t>
            </a:r>
            <a:r>
              <a:rPr lang="en-US" altLang="ko-KR" sz="900">
                <a:solidFill>
                  <a:schemeClr val="accent6"/>
                </a:solidFill>
                <a:latin typeface="Franklin Gothic Medium"/>
                <a:ea typeface="+mn-lt"/>
                <a:cs typeface="+mn-lt"/>
              </a:rPr>
              <a:t>, "Security Analysis of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Join Procedure for Internet of Things Networks," 2017 IEEE Wireless Communications and Networking Conference Workshops (WCNCW), 2017, pp. 1-6, </a:t>
            </a:r>
            <a:r>
              <a:rPr lang="en-US" altLang="ko-KR" sz="900" err="1">
                <a:solidFill>
                  <a:schemeClr val="accent6"/>
                </a:solidFill>
                <a:latin typeface="Franklin Gothic Medium"/>
                <a:ea typeface="+mn-lt"/>
                <a:cs typeface="+mn-lt"/>
              </a:rPr>
              <a:t>doi</a:t>
            </a:r>
            <a:r>
              <a:rPr lang="en-US" altLang="ko-KR" sz="900">
                <a:solidFill>
                  <a:schemeClr val="accent6"/>
                </a:solidFill>
                <a:latin typeface="Franklin Gothic Medium"/>
                <a:ea typeface="+mn-lt"/>
                <a:cs typeface="+mn-lt"/>
              </a:rPr>
              <a:t>: 10.1109/WCNCW.2017.7919091.</a:t>
            </a:r>
            <a:r>
              <a:rPr lang="ko-KR" altLang="en-US" sz="900">
                <a:solidFill>
                  <a:schemeClr val="accent6"/>
                </a:solidFill>
                <a:latin typeface="Franklin Gothic Medium"/>
                <a:ea typeface="+mn-lt"/>
                <a:cs typeface="+mn-lt"/>
              </a:rPr>
              <a:t> </a:t>
            </a:r>
            <a:endParaRPr lang="ko-KR" sz="900">
              <a:solidFill>
                <a:schemeClr val="accent6"/>
              </a:solidFill>
              <a:latin typeface="Franklin Gothic Medium"/>
              <a:ea typeface="돋움"/>
            </a:endParaRPr>
          </a:p>
          <a:p>
            <a:pPr marL="171450" indent="-171450">
              <a:buFont typeface="Arial"/>
              <a:buChar char="•"/>
            </a:pPr>
            <a:r>
              <a:rPr lang="en-US" altLang="ko-KR" sz="900">
                <a:solidFill>
                  <a:schemeClr val="accent6"/>
                </a:solidFill>
                <a:latin typeface="Franklin Gothic Medium"/>
                <a:ea typeface="+mn-lt"/>
                <a:cs typeface="+mn-lt"/>
              </a:rPr>
              <a:t>S. M. Danish, A. Nasir, H. K. Qureshi, A. B. Ashfaq, S. Mumtaz and J. Rodriguez, "Network Intrusion Detection System for Jamming Attack in </a:t>
            </a:r>
            <a:r>
              <a:rPr lang="en-US" altLang="ko-KR" sz="900" err="1">
                <a:solidFill>
                  <a:schemeClr val="accent6"/>
                </a:solidFill>
                <a:latin typeface="Franklin Gothic Medium"/>
                <a:ea typeface="+mn-lt"/>
                <a:cs typeface="+mn-lt"/>
              </a:rPr>
              <a:t>LoRaWAN</a:t>
            </a:r>
            <a:r>
              <a:rPr lang="en-US" altLang="ko-KR" sz="900">
                <a:solidFill>
                  <a:schemeClr val="accent6"/>
                </a:solidFill>
                <a:latin typeface="Franklin Gothic Medium"/>
                <a:ea typeface="+mn-lt"/>
                <a:cs typeface="+mn-lt"/>
              </a:rPr>
              <a:t> Join Procedure," 2018 IEEE International Conference on Communications (ICC), 2018, pp. 1-6, </a:t>
            </a:r>
            <a:r>
              <a:rPr lang="en-US" altLang="ko-KR" sz="900" err="1">
                <a:solidFill>
                  <a:schemeClr val="accent6"/>
                </a:solidFill>
                <a:latin typeface="Franklin Gothic Medium"/>
                <a:ea typeface="+mn-lt"/>
                <a:cs typeface="+mn-lt"/>
              </a:rPr>
              <a:t>doi</a:t>
            </a:r>
            <a:r>
              <a:rPr lang="en-US" altLang="ko-KR" sz="900">
                <a:solidFill>
                  <a:schemeClr val="accent6"/>
                </a:solidFill>
                <a:latin typeface="Franklin Gothic Medium"/>
                <a:ea typeface="+mn-lt"/>
                <a:cs typeface="+mn-lt"/>
              </a:rPr>
              <a:t>: 10.1109/ICC.2018.8422721.</a:t>
            </a:r>
            <a:r>
              <a:rPr lang="ko-KR" altLang="en-US" sz="900">
                <a:solidFill>
                  <a:schemeClr val="accent6"/>
                </a:solidFill>
                <a:latin typeface="Franklin Gothic Medium"/>
                <a:ea typeface="+mn-lt"/>
                <a:cs typeface="+mn-lt"/>
              </a:rPr>
              <a:t> </a:t>
            </a:r>
            <a:endParaRPr lang="ko-KR" sz="900">
              <a:solidFill>
                <a:schemeClr val="accent6"/>
              </a:solidFill>
              <a:latin typeface="Franklin Gothic Medium"/>
              <a:ea typeface="돋움"/>
            </a:endParaRPr>
          </a:p>
        </p:txBody>
      </p:sp>
    </p:spTree>
    <p:extLst>
      <p:ext uri="{BB962C8B-B14F-4D97-AF65-F5344CB8AC3E}">
        <p14:creationId xmlns:p14="http://schemas.microsoft.com/office/powerpoint/2010/main" val="878399655"/>
      </p:ext>
    </p:extLst>
  </p:cSld>
  <p:clrMapOvr>
    <a:masterClrMapping/>
  </p:clrMapOvr>
  <mc:AlternateContent xmlns:mc="http://schemas.openxmlformats.org/markup-compatibility/2006" xmlns:p14="http://schemas.microsoft.com/office/powerpoint/2010/main">
    <mc:Choice Requires="p14">
      <p:transition spd="slow" p14:dur="2000" advTm="735"/>
    </mc:Choice>
    <mc:Fallback xmlns="">
      <p:transition spd="slow" advTm="73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2831486" y="1848061"/>
            <a:ext cx="3481028" cy="692497"/>
          </a:xfrm>
        </p:spPr>
        <p:txBody>
          <a:bodyPr/>
          <a:lstStyle/>
          <a:p>
            <a:pPr algn="ctr"/>
            <a:r>
              <a:rPr lang="en-US" sz="5000"/>
              <a:t>Q &amp; A</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32</a:t>
            </a:fld>
            <a:endParaRPr lang="en-US"/>
          </a:p>
        </p:txBody>
      </p:sp>
      <p:sp>
        <p:nvSpPr>
          <p:cNvPr id="8" name="직사각형 7">
            <a:extLst>
              <a:ext uri="{FF2B5EF4-FFF2-40B4-BE49-F238E27FC236}">
                <a16:creationId xmlns:a16="http://schemas.microsoft.com/office/drawing/2014/main" id="{C6599E2E-7BDF-A203-E7A1-2DCDEDD6845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490B8D2B-A098-AF34-6D1D-9B3A73F54EF4}"/>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590B604-7114-BB6B-979C-D72FA49B6BE3}"/>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itle 1">
            <a:extLst>
              <a:ext uri="{FF2B5EF4-FFF2-40B4-BE49-F238E27FC236}">
                <a16:creationId xmlns:a16="http://schemas.microsoft.com/office/drawing/2014/main" id="{60B71051-3F1F-6F85-B6CE-988FBAAE7D91}"/>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mid-presentation</a:t>
            </a:r>
          </a:p>
        </p:txBody>
      </p:sp>
      <p:sp>
        <p:nvSpPr>
          <p:cNvPr id="12" name="직사각형 11">
            <a:extLst>
              <a:ext uri="{FF2B5EF4-FFF2-40B4-BE49-F238E27FC236}">
                <a16:creationId xmlns:a16="http://schemas.microsoft.com/office/drawing/2014/main" id="{02BF0E02-4EBE-CFA0-7233-9EC6172F66CB}"/>
              </a:ext>
            </a:extLst>
          </p:cNvPr>
          <p:cNvSpPr/>
          <p:nvPr/>
        </p:nvSpPr>
        <p:spPr>
          <a:xfrm>
            <a:off x="860611" y="2811780"/>
            <a:ext cx="2326341"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Subtitle 2">
            <a:extLst>
              <a:ext uri="{FF2B5EF4-FFF2-40B4-BE49-F238E27FC236}">
                <a16:creationId xmlns:a16="http://schemas.microsoft.com/office/drawing/2014/main" id="{F8543A82-7083-094C-97A7-DEEA66C0D21F}"/>
              </a:ext>
            </a:extLst>
          </p:cNvPr>
          <p:cNvSpPr txBox="1">
            <a:spLocks/>
          </p:cNvSpPr>
          <p:nvPr/>
        </p:nvSpPr>
        <p:spPr>
          <a:xfrm>
            <a:off x="1053364" y="2734721"/>
            <a:ext cx="7037273" cy="25201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800" i="1">
                <a:solidFill>
                  <a:schemeClr val="accent6"/>
                </a:solidFill>
              </a:rPr>
              <a:t>Team 454P</a:t>
            </a:r>
            <a:endParaRPr lang="en-US" sz="1800" i="1">
              <a:solidFill>
                <a:schemeClr val="accent6"/>
              </a:solidFill>
            </a:endParaRPr>
          </a:p>
        </p:txBody>
      </p:sp>
    </p:spTree>
    <p:extLst>
      <p:ext uri="{BB962C8B-B14F-4D97-AF65-F5344CB8AC3E}">
        <p14:creationId xmlns:p14="http://schemas.microsoft.com/office/powerpoint/2010/main" val="1564979424"/>
      </p:ext>
    </p:extLst>
  </p:cSld>
  <p:clrMapOvr>
    <a:masterClrMapping/>
  </p:clrMapOvr>
  <mc:AlternateContent xmlns:mc="http://schemas.openxmlformats.org/markup-compatibility/2006" xmlns:p14="http://schemas.microsoft.com/office/powerpoint/2010/main">
    <mc:Choice Requires="p14">
      <p:transition spd="slow" p14:dur="2000" advTm="11046"/>
    </mc:Choice>
    <mc:Fallback xmlns="">
      <p:transition spd="slow" advTm="1104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2831486" y="1848061"/>
            <a:ext cx="3481028" cy="692497"/>
          </a:xfrm>
        </p:spPr>
        <p:txBody>
          <a:bodyPr/>
          <a:lstStyle/>
          <a:p>
            <a:pPr algn="ctr"/>
            <a:r>
              <a:rPr lang="en-US" sz="5000"/>
              <a:t>Thank you</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33</a:t>
            </a:fld>
            <a:endParaRPr lang="en-US"/>
          </a:p>
        </p:txBody>
      </p:sp>
      <p:sp>
        <p:nvSpPr>
          <p:cNvPr id="8" name="직사각형 7">
            <a:extLst>
              <a:ext uri="{FF2B5EF4-FFF2-40B4-BE49-F238E27FC236}">
                <a16:creationId xmlns:a16="http://schemas.microsoft.com/office/drawing/2014/main" id="{C6599E2E-7BDF-A203-E7A1-2DCDEDD6845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490B8D2B-A098-AF34-6D1D-9B3A73F54EF4}"/>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590B604-7114-BB6B-979C-D72FA49B6BE3}"/>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itle 1">
            <a:extLst>
              <a:ext uri="{FF2B5EF4-FFF2-40B4-BE49-F238E27FC236}">
                <a16:creationId xmlns:a16="http://schemas.microsoft.com/office/drawing/2014/main" id="{60B71051-3F1F-6F85-B6CE-988FBAAE7D91}"/>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mid-presentation</a:t>
            </a:r>
          </a:p>
        </p:txBody>
      </p:sp>
      <p:sp>
        <p:nvSpPr>
          <p:cNvPr id="12" name="직사각형 11">
            <a:extLst>
              <a:ext uri="{FF2B5EF4-FFF2-40B4-BE49-F238E27FC236}">
                <a16:creationId xmlns:a16="http://schemas.microsoft.com/office/drawing/2014/main" id="{02BF0E02-4EBE-CFA0-7233-9EC6172F66CB}"/>
              </a:ext>
            </a:extLst>
          </p:cNvPr>
          <p:cNvSpPr/>
          <p:nvPr/>
        </p:nvSpPr>
        <p:spPr>
          <a:xfrm>
            <a:off x="860611" y="2811780"/>
            <a:ext cx="2326341"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Subtitle 2">
            <a:extLst>
              <a:ext uri="{FF2B5EF4-FFF2-40B4-BE49-F238E27FC236}">
                <a16:creationId xmlns:a16="http://schemas.microsoft.com/office/drawing/2014/main" id="{F8543A82-7083-094C-97A7-DEEA66C0D21F}"/>
              </a:ext>
            </a:extLst>
          </p:cNvPr>
          <p:cNvSpPr txBox="1">
            <a:spLocks/>
          </p:cNvSpPr>
          <p:nvPr/>
        </p:nvSpPr>
        <p:spPr>
          <a:xfrm>
            <a:off x="1053364" y="2734721"/>
            <a:ext cx="7037273" cy="25201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800" i="1">
                <a:solidFill>
                  <a:schemeClr val="accent6"/>
                </a:solidFill>
              </a:rPr>
              <a:t>Team 454P</a:t>
            </a:r>
            <a:endParaRPr lang="en-US" sz="1800" i="1">
              <a:solidFill>
                <a:schemeClr val="accent6"/>
              </a:solidFill>
            </a:endParaRPr>
          </a:p>
        </p:txBody>
      </p:sp>
    </p:spTree>
    <p:extLst>
      <p:ext uri="{BB962C8B-B14F-4D97-AF65-F5344CB8AC3E}">
        <p14:creationId xmlns:p14="http://schemas.microsoft.com/office/powerpoint/2010/main" val="3124401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34</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Configuring GNU Radio + LoRa Packet UDP Reader</a:t>
            </a:r>
            <a:endParaRPr lang="en-US" sz="2000" i="0">
              <a:latin typeface="+mj-lt"/>
            </a:endParaRPr>
          </a:p>
        </p:txBody>
      </p:sp>
      <p:sp>
        <p:nvSpPr>
          <p:cNvPr id="3" name="TextBox 2">
            <a:extLst>
              <a:ext uri="{FF2B5EF4-FFF2-40B4-BE49-F238E27FC236}">
                <a16:creationId xmlns:a16="http://schemas.microsoft.com/office/drawing/2014/main" id="{494EC68E-FD67-4091-BF1E-ADCB799DAC45}"/>
              </a:ext>
            </a:extLst>
          </p:cNvPr>
          <p:cNvSpPr txBox="1"/>
          <p:nvPr/>
        </p:nvSpPr>
        <p:spPr>
          <a:xfrm>
            <a:off x="683537" y="1229831"/>
            <a:ext cx="4572000" cy="3634328"/>
          </a:xfrm>
          <a:prstGeom prst="rect">
            <a:avLst/>
          </a:prstGeom>
          <a:noFill/>
        </p:spPr>
        <p:txBody>
          <a:bodyPr wrap="square" lIns="91440" tIns="45720" rIns="91440" bIns="45720" anchor="t">
            <a:spAutoFit/>
          </a:bodyPr>
          <a:lstStyle/>
          <a:p>
            <a:pPr>
              <a:spcBef>
                <a:spcPts val="100"/>
              </a:spcBef>
              <a:buFont typeface="Arial" panose="020B0604020202020204" pitchFamily="34" charset="0"/>
              <a:buChar char="•"/>
            </a:pPr>
            <a:r>
              <a:rPr lang="en" sz="1200">
                <a:solidFill>
                  <a:schemeClr val="accent2">
                    <a:lumMod val="95000"/>
                  </a:schemeClr>
                </a:solidFill>
              </a:rPr>
              <a:t> Ubuntu: 20.04</a:t>
            </a:r>
          </a:p>
          <a:p>
            <a:pPr>
              <a:spcBef>
                <a:spcPts val="100"/>
              </a:spcBef>
              <a:buFont typeface="Arial" panose="020B0604020202020204" pitchFamily="34" charset="0"/>
              <a:buChar char="•"/>
            </a:pPr>
            <a:r>
              <a:rPr lang="en" sz="1200">
                <a:solidFill>
                  <a:schemeClr val="accent2">
                    <a:lumMod val="95000"/>
                  </a:schemeClr>
                </a:solidFill>
              </a:rPr>
              <a:t> GNU Radio 3.8/3.9</a:t>
            </a:r>
          </a:p>
          <a:p>
            <a:pPr>
              <a:spcBef>
                <a:spcPts val="100"/>
              </a:spcBef>
              <a:buFont typeface="Arial" panose="020B0604020202020204" pitchFamily="34" charset="0"/>
              <a:buChar char="•"/>
            </a:pPr>
            <a:r>
              <a:rPr lang="en" sz="1200">
                <a:solidFill>
                  <a:schemeClr val="accent2">
                    <a:lumMod val="95000"/>
                  </a:schemeClr>
                </a:solidFill>
              </a:rPr>
              <a:t> </a:t>
            </a:r>
            <a:r>
              <a:rPr lang="en" sz="1200" err="1">
                <a:solidFill>
                  <a:schemeClr val="accent2">
                    <a:lumMod val="95000"/>
                  </a:schemeClr>
                </a:solidFill>
              </a:rPr>
              <a:t>LoRa_Craft</a:t>
            </a:r>
            <a:r>
              <a:rPr lang="en" sz="1200">
                <a:solidFill>
                  <a:schemeClr val="accent2">
                    <a:lumMod val="95000"/>
                  </a:schemeClr>
                </a:solidFill>
              </a:rPr>
              <a:t> </a:t>
            </a:r>
          </a:p>
          <a:p>
            <a:pPr marL="742950" lvl="1" indent="-285750">
              <a:spcBef>
                <a:spcPts val="100"/>
              </a:spcBef>
              <a:buFont typeface="Arial" panose="020B0604020202020204" pitchFamily="34" charset="0"/>
              <a:buChar char="•"/>
            </a:pPr>
            <a:r>
              <a:rPr lang="en" sz="1200">
                <a:solidFill>
                  <a:schemeClr val="accent2">
                    <a:lumMod val="95000"/>
                  </a:schemeClr>
                </a:solidFill>
              </a:rPr>
              <a:t>python: 3.7.3</a:t>
            </a:r>
          </a:p>
          <a:p>
            <a:pPr marL="742950" lvl="1" indent="-285750">
              <a:spcBef>
                <a:spcPts val="100"/>
              </a:spcBef>
              <a:buFont typeface="Arial" panose="020B0604020202020204" pitchFamily="34" charset="0"/>
              <a:buChar char="•"/>
            </a:pPr>
            <a:r>
              <a:rPr lang="en" sz="1200">
                <a:solidFill>
                  <a:schemeClr val="accent2">
                    <a:lumMod val="95000"/>
                  </a:schemeClr>
                </a:solidFill>
              </a:rPr>
              <a:t>from python: 3.7.3 </a:t>
            </a:r>
            <a:r>
              <a:rPr lang="en" sz="1200" err="1">
                <a:solidFill>
                  <a:schemeClr val="accent2">
                    <a:lumMod val="95000"/>
                  </a:schemeClr>
                </a:solidFill>
              </a:rPr>
              <a:t>scapy@latest</a:t>
            </a:r>
            <a:endParaRPr lang="en" sz="1200">
              <a:solidFill>
                <a:schemeClr val="accent2">
                  <a:lumMod val="95000"/>
                </a:schemeClr>
              </a:solidFill>
            </a:endParaRPr>
          </a:p>
          <a:p>
            <a:pPr marL="742950" lvl="1" indent="-285750">
              <a:spcBef>
                <a:spcPts val="100"/>
              </a:spcBef>
              <a:buFont typeface="Arial" panose="020B0604020202020204" pitchFamily="34" charset="0"/>
              <a:buChar char="•"/>
            </a:pPr>
            <a:r>
              <a:rPr lang="en" sz="1200">
                <a:solidFill>
                  <a:schemeClr val="accent2">
                    <a:lumMod val="95000"/>
                  </a:schemeClr>
                </a:solidFill>
              </a:rPr>
              <a:t>GNU Radio: 3.8.5</a:t>
            </a:r>
          </a:p>
          <a:p>
            <a:pPr marL="742950" lvl="1" indent="-285750">
              <a:spcBef>
                <a:spcPts val="100"/>
              </a:spcBef>
              <a:buFont typeface="Arial" panose="020B0604020202020204" pitchFamily="34" charset="0"/>
              <a:buChar char="•"/>
            </a:pPr>
            <a:r>
              <a:rPr lang="en" sz="1200">
                <a:solidFill>
                  <a:schemeClr val="accent2">
                    <a:lumMod val="95000"/>
                  </a:schemeClr>
                </a:solidFill>
              </a:rPr>
              <a:t>Gr-LoRa </a:t>
            </a:r>
          </a:p>
          <a:p>
            <a:pPr marL="1143000" lvl="2" indent="-228600">
              <a:spcBef>
                <a:spcPts val="100"/>
              </a:spcBef>
              <a:buFont typeface="Arial" panose="020B0604020202020204" pitchFamily="34" charset="0"/>
              <a:buChar char="•"/>
            </a:pPr>
            <a:r>
              <a:rPr lang="en" sz="1200">
                <a:solidFill>
                  <a:schemeClr val="accent2">
                    <a:lumMod val="95000"/>
                  </a:schemeClr>
                </a:solidFill>
              </a:rPr>
              <a:t>python: 2</a:t>
            </a:r>
          </a:p>
          <a:p>
            <a:pPr marL="1143000" lvl="2" indent="-228600">
              <a:spcBef>
                <a:spcPts val="100"/>
              </a:spcBef>
              <a:buFont typeface="Arial" panose="020B0604020202020204" pitchFamily="34" charset="0"/>
              <a:buChar char="•"/>
            </a:pPr>
            <a:r>
              <a:rPr lang="en" sz="1200">
                <a:solidFill>
                  <a:schemeClr val="accent2">
                    <a:lumMod val="95000"/>
                  </a:schemeClr>
                </a:solidFill>
              </a:rPr>
              <a:t>from python: 2 </a:t>
            </a:r>
            <a:r>
              <a:rPr lang="en" sz="1200" err="1">
                <a:solidFill>
                  <a:schemeClr val="accent2">
                    <a:lumMod val="95000"/>
                  </a:schemeClr>
                </a:solidFill>
              </a:rPr>
              <a:t>numpy</a:t>
            </a:r>
            <a:r>
              <a:rPr lang="en" sz="1200">
                <a:solidFill>
                  <a:schemeClr val="accent2">
                    <a:lumMod val="95000"/>
                  </a:schemeClr>
                </a:solidFill>
              </a:rPr>
              <a:t> </a:t>
            </a:r>
            <a:r>
              <a:rPr lang="en" sz="1200" err="1">
                <a:solidFill>
                  <a:schemeClr val="accent2">
                    <a:lumMod val="95000"/>
                  </a:schemeClr>
                </a:solidFill>
              </a:rPr>
              <a:t>scipy</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a:solidFill>
                  <a:schemeClr val="accent2">
                    <a:lumMod val="95000"/>
                  </a:schemeClr>
                </a:solidFill>
              </a:rPr>
              <a:t>swig</a:t>
            </a:r>
          </a:p>
          <a:p>
            <a:pPr marL="1143000" lvl="2" indent="-228600">
              <a:spcBef>
                <a:spcPts val="100"/>
              </a:spcBef>
              <a:buFont typeface="Arial" panose="020B0604020202020204" pitchFamily="34" charset="0"/>
              <a:buChar char="•"/>
            </a:pPr>
            <a:r>
              <a:rPr lang="en" sz="1200" err="1">
                <a:solidFill>
                  <a:schemeClr val="accent2">
                    <a:lumMod val="95000"/>
                  </a:schemeClr>
                </a:solidFill>
              </a:rPr>
              <a:t>cppunit</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err="1">
                <a:solidFill>
                  <a:schemeClr val="accent2">
                    <a:lumMod val="95000"/>
                  </a:schemeClr>
                </a:solidFill>
              </a:rPr>
              <a:t>fftw</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err="1">
                <a:solidFill>
                  <a:schemeClr val="accent2">
                    <a:lumMod val="95000"/>
                  </a:schemeClr>
                </a:solidFill>
              </a:rPr>
              <a:t>gnuradio</a:t>
            </a:r>
            <a:r>
              <a:rPr lang="en" sz="1200">
                <a:solidFill>
                  <a:schemeClr val="accent2">
                    <a:lumMod val="95000"/>
                  </a:schemeClr>
                </a:solidFill>
              </a:rPr>
              <a:t>: 3.8.5</a:t>
            </a:r>
          </a:p>
          <a:p>
            <a:pPr marL="1143000" lvl="2" indent="-228600">
              <a:spcBef>
                <a:spcPts val="100"/>
              </a:spcBef>
              <a:buFont typeface="Arial" panose="020B0604020202020204" pitchFamily="34" charset="0"/>
              <a:buChar char="•"/>
            </a:pPr>
            <a:r>
              <a:rPr lang="en" sz="1200" err="1">
                <a:solidFill>
                  <a:schemeClr val="accent2">
                    <a:lumMod val="95000"/>
                  </a:schemeClr>
                </a:solidFill>
              </a:rPr>
              <a:t>libvolk</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a:solidFill>
                  <a:schemeClr val="accent2">
                    <a:lumMod val="95000"/>
                  </a:schemeClr>
                </a:solidFill>
              </a:rPr>
              <a:t>log4cpp</a:t>
            </a:r>
          </a:p>
          <a:p>
            <a:pPr marL="1143000" lvl="2" indent="-228600">
              <a:spcBef>
                <a:spcPts val="100"/>
              </a:spcBef>
              <a:buFont typeface="Arial" panose="020B0604020202020204" pitchFamily="34" charset="0"/>
              <a:buChar char="•"/>
            </a:pPr>
            <a:r>
              <a:rPr lang="en" sz="1200" err="1">
                <a:solidFill>
                  <a:schemeClr val="accent2">
                    <a:lumMod val="95000"/>
                  </a:schemeClr>
                </a:solidFill>
              </a:rPr>
              <a:t>cmake</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err="1">
                <a:solidFill>
                  <a:schemeClr val="accent2">
                    <a:lumMod val="95000"/>
                  </a:schemeClr>
                </a:solidFill>
              </a:rPr>
              <a:t>Wx</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a:solidFill>
                  <a:schemeClr val="accent2">
                    <a:lumMod val="95000"/>
                  </a:schemeClr>
                </a:solidFill>
              </a:rPr>
              <a:t>liquid-</a:t>
            </a:r>
            <a:r>
              <a:rPr lang="en" sz="1200" err="1">
                <a:solidFill>
                  <a:schemeClr val="accent2">
                    <a:lumMod val="95000"/>
                  </a:schemeClr>
                </a:solidFill>
              </a:rPr>
              <a:t>dsp</a:t>
            </a:r>
            <a:endParaRPr lang="en" sz="1200">
              <a:solidFill>
                <a:schemeClr val="accent2">
                  <a:lumMod val="95000"/>
                </a:schemeClr>
              </a:solidFill>
            </a:endParaRPr>
          </a:p>
        </p:txBody>
      </p:sp>
      <p:sp>
        <p:nvSpPr>
          <p:cNvPr id="6" name="TextBox 5">
            <a:extLst>
              <a:ext uri="{FF2B5EF4-FFF2-40B4-BE49-F238E27FC236}">
                <a16:creationId xmlns:a16="http://schemas.microsoft.com/office/drawing/2014/main" id="{5E11AF27-1B2E-221C-3B90-1240F88F1EA0}"/>
              </a:ext>
            </a:extLst>
          </p:cNvPr>
          <p:cNvSpPr txBox="1"/>
          <p:nvPr/>
        </p:nvSpPr>
        <p:spPr>
          <a:xfrm>
            <a:off x="5057743" y="1229831"/>
            <a:ext cx="4572000" cy="992579"/>
          </a:xfrm>
          <a:prstGeom prst="rect">
            <a:avLst/>
          </a:prstGeom>
          <a:noFill/>
        </p:spPr>
        <p:txBody>
          <a:bodyPr wrap="square" lIns="91440" tIns="45720" rIns="91440" bIns="45720" anchor="t">
            <a:spAutoFit/>
          </a:bodyPr>
          <a:lstStyle/>
          <a:p>
            <a:pPr marL="171450" indent="-171450">
              <a:spcBef>
                <a:spcPts val="100"/>
              </a:spcBef>
              <a:buFont typeface="Arial"/>
              <a:buChar char="•"/>
            </a:pPr>
            <a:r>
              <a:rPr lang="en" sz="1400">
                <a:solidFill>
                  <a:schemeClr val="accent2">
                    <a:lumMod val="95000"/>
                  </a:schemeClr>
                </a:solidFill>
              </a:rPr>
              <a:t>Gr-</a:t>
            </a:r>
            <a:r>
              <a:rPr lang="en" sz="1400" err="1">
                <a:solidFill>
                  <a:schemeClr val="accent2">
                    <a:lumMod val="95000"/>
                  </a:schemeClr>
                </a:solidFill>
              </a:rPr>
              <a:t>osmosdr</a:t>
            </a:r>
            <a:r>
              <a:rPr lang="en" sz="1400">
                <a:solidFill>
                  <a:schemeClr val="accent2">
                    <a:lumMod val="95000"/>
                  </a:schemeClr>
                </a:solidFill>
              </a:rPr>
              <a:t> (</a:t>
            </a:r>
            <a:r>
              <a:rPr lang="en" sz="1400" err="1">
                <a:solidFill>
                  <a:schemeClr val="accent2">
                    <a:lumMod val="95000"/>
                  </a:schemeClr>
                </a:solidFill>
              </a:rPr>
              <a:t>HackRF</a:t>
            </a:r>
            <a:r>
              <a:rPr lang="en" sz="1400">
                <a:solidFill>
                  <a:schemeClr val="accent2">
                    <a:lumMod val="95000"/>
                  </a:schemeClr>
                </a:solidFill>
              </a:rPr>
              <a:t> Connection) </a:t>
            </a:r>
            <a:endParaRPr lang="ko-KR" altLang="en-US" sz="1400"/>
          </a:p>
          <a:p>
            <a:pPr marL="742950" lvl="1" indent="-285750">
              <a:spcBef>
                <a:spcPts val="100"/>
              </a:spcBef>
              <a:buFont typeface="Arial" panose="020B0604020202020204" pitchFamily="34" charset="0"/>
              <a:buChar char="•"/>
            </a:pPr>
            <a:r>
              <a:rPr lang="en" altLang="ko-Kore-KR" sz="1400" err="1">
                <a:solidFill>
                  <a:schemeClr val="accent2">
                    <a:lumMod val="95000"/>
                  </a:schemeClr>
                </a:solidFill>
              </a:rPr>
              <a:t>libhackrf</a:t>
            </a:r>
            <a:endParaRPr lang="en" altLang="ko-Kore-KR" sz="1400">
              <a:solidFill>
                <a:schemeClr val="accent2">
                  <a:lumMod val="95000"/>
                </a:schemeClr>
              </a:solidFill>
            </a:endParaRPr>
          </a:p>
          <a:p>
            <a:pPr marL="742950" lvl="1" indent="-285750">
              <a:spcBef>
                <a:spcPts val="100"/>
              </a:spcBef>
              <a:buFont typeface="Arial" panose="020B0604020202020204" pitchFamily="34" charset="0"/>
              <a:buChar char="•"/>
            </a:pPr>
            <a:r>
              <a:rPr lang="en" sz="1400">
                <a:solidFill>
                  <a:schemeClr val="accent2">
                    <a:lumMod val="95000"/>
                  </a:schemeClr>
                </a:solidFill>
              </a:rPr>
              <a:t>gnuradio:3.9</a:t>
            </a:r>
          </a:p>
          <a:p>
            <a:pPr marL="171450" indent="-171450">
              <a:spcBef>
                <a:spcPts val="100"/>
              </a:spcBef>
              <a:buFont typeface="Arial"/>
              <a:buChar char="•"/>
            </a:pPr>
            <a:r>
              <a:rPr lang="en" sz="1400" err="1">
                <a:solidFill>
                  <a:schemeClr val="accent2">
                    <a:lumMod val="95000"/>
                  </a:schemeClr>
                </a:solidFill>
              </a:rPr>
              <a:t>HackRF</a:t>
            </a:r>
            <a:r>
              <a:rPr lang="en" sz="1400">
                <a:solidFill>
                  <a:schemeClr val="accent2">
                    <a:lumMod val="95000"/>
                  </a:schemeClr>
                </a:solidFill>
              </a:rPr>
              <a:t> one (SDR)</a:t>
            </a:r>
          </a:p>
        </p:txBody>
      </p:sp>
      <p:sp>
        <p:nvSpPr>
          <p:cNvPr id="7" name="Title 1">
            <a:extLst>
              <a:ext uri="{FF2B5EF4-FFF2-40B4-BE49-F238E27FC236}">
                <a16:creationId xmlns:a16="http://schemas.microsoft.com/office/drawing/2014/main" id="{30D8FDFF-02E8-DF75-EB07-659DB0EAEF28}"/>
              </a:ext>
            </a:extLst>
          </p:cNvPr>
          <p:cNvSpPr txBox="1">
            <a:spLocks/>
          </p:cNvSpPr>
          <p:nvPr/>
        </p:nvSpPr>
        <p:spPr bwMode="blackWhite">
          <a:xfrm>
            <a:off x="683537" y="908462"/>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Configuration Settings</a:t>
            </a:r>
          </a:p>
        </p:txBody>
      </p:sp>
    </p:spTree>
    <p:extLst>
      <p:ext uri="{BB962C8B-B14F-4D97-AF65-F5344CB8AC3E}">
        <p14:creationId xmlns:p14="http://schemas.microsoft.com/office/powerpoint/2010/main" val="3525000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35</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2" name="Title 1">
            <a:extLst>
              <a:ext uri="{FF2B5EF4-FFF2-40B4-BE49-F238E27FC236}">
                <a16:creationId xmlns:a16="http://schemas.microsoft.com/office/drawing/2014/main" id="{5A8BBAB2-55C5-445D-7036-E87135995A67}"/>
              </a:ext>
            </a:extLst>
          </p:cNvPr>
          <p:cNvSpPr txBox="1">
            <a:spLocks/>
          </p:cNvSpPr>
          <p:nvPr/>
        </p:nvSpPr>
        <p:spPr bwMode="blackWhite">
          <a:xfrm>
            <a:off x="493721" y="932713"/>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err="1">
                <a:solidFill>
                  <a:schemeClr val="tx2"/>
                </a:solidFill>
                <a:latin typeface="+mj-lt"/>
              </a:rPr>
              <a:t>Kracking</a:t>
            </a:r>
            <a:endParaRPr lang="en-US" sz="1600" i="0">
              <a:solidFill>
                <a:schemeClr val="tx2"/>
              </a:solidFill>
              <a:latin typeface="+mj-lt"/>
            </a:endParaRPr>
          </a:p>
        </p:txBody>
      </p:sp>
      <p:sp>
        <p:nvSpPr>
          <p:cNvPr id="2" name="Title 1">
            <a:extLst>
              <a:ext uri="{FF2B5EF4-FFF2-40B4-BE49-F238E27FC236}">
                <a16:creationId xmlns:a16="http://schemas.microsoft.com/office/drawing/2014/main" id="{5E2656DE-B76B-AAE4-C867-4B57209A10C4}"/>
              </a:ext>
            </a:extLst>
          </p:cNvPr>
          <p:cNvSpPr txBox="1">
            <a:spLocks/>
          </p:cNvSpPr>
          <p:nvPr/>
        </p:nvSpPr>
        <p:spPr bwMode="blackWhite">
          <a:xfrm>
            <a:off x="493720" y="1867904"/>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Nonce attack</a:t>
            </a:r>
          </a:p>
        </p:txBody>
      </p:sp>
      <p:sp>
        <p:nvSpPr>
          <p:cNvPr id="4" name="Title 1">
            <a:extLst>
              <a:ext uri="{FF2B5EF4-FFF2-40B4-BE49-F238E27FC236}">
                <a16:creationId xmlns:a16="http://schemas.microsoft.com/office/drawing/2014/main" id="{29472836-9177-ED5E-189C-87AAC7C0D84C}"/>
              </a:ext>
            </a:extLst>
          </p:cNvPr>
          <p:cNvSpPr txBox="1">
            <a:spLocks/>
          </p:cNvSpPr>
          <p:nvPr/>
        </p:nvSpPr>
        <p:spPr bwMode="blackWhite">
          <a:xfrm>
            <a:off x="489899" y="2982676"/>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Injection</a:t>
            </a:r>
          </a:p>
        </p:txBody>
      </p:sp>
      <p:sp>
        <p:nvSpPr>
          <p:cNvPr id="7" name="Title 1">
            <a:extLst>
              <a:ext uri="{FF2B5EF4-FFF2-40B4-BE49-F238E27FC236}">
                <a16:creationId xmlns:a16="http://schemas.microsoft.com/office/drawing/2014/main" id="{D098B7C1-B8E1-EF16-F317-D6DA95AB6B92}"/>
              </a:ext>
            </a:extLst>
          </p:cNvPr>
          <p:cNvSpPr txBox="1">
            <a:spLocks/>
          </p:cNvSpPr>
          <p:nvPr/>
        </p:nvSpPr>
        <p:spPr bwMode="blackWhite">
          <a:xfrm>
            <a:off x="489898" y="3828460"/>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Bit flipping</a:t>
            </a:r>
          </a:p>
        </p:txBody>
      </p:sp>
    </p:spTree>
    <p:extLst>
      <p:ext uri="{BB962C8B-B14F-4D97-AF65-F5344CB8AC3E}">
        <p14:creationId xmlns:p14="http://schemas.microsoft.com/office/powerpoint/2010/main" val="1259791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sp>
        <p:nvSpPr>
          <p:cNvPr id="2" name="Title">
            <a:extLst>
              <a:ext uri="{FF2B5EF4-FFF2-40B4-BE49-F238E27FC236}">
                <a16:creationId xmlns:a16="http://schemas.microsoft.com/office/drawing/2014/main" id="{9A7CA470-2945-F34C-ADB1-AF008A6D91B9}"/>
              </a:ext>
            </a:extLst>
          </p:cNvPr>
          <p:cNvSpPr>
            <a:spLocks noGrp="1"/>
          </p:cNvSpPr>
          <p:nvPr>
            <p:ph type="ctrTitle"/>
          </p:nvPr>
        </p:nvSpPr>
        <p:spPr>
          <a:xfrm>
            <a:off x="1067134" y="1667129"/>
            <a:ext cx="4814498" cy="908230"/>
          </a:xfrm>
        </p:spPr>
        <p:txBody>
          <a:bodyPr/>
          <a:lstStyle/>
          <a:p>
            <a:pPr algn="l"/>
            <a:r>
              <a:rPr lang="en-US" i="1">
                <a:solidFill>
                  <a:schemeClr val="bg1"/>
                </a:solidFill>
                <a:latin typeface="Franklin Gothic Demi Cond"/>
              </a:rPr>
              <a:t>Background</a:t>
            </a:r>
            <a:endParaRPr lang="ko-KR" altLang="en-US"/>
          </a:p>
        </p:txBody>
      </p:sp>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10/26/2022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4</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Tree>
    <p:extLst>
      <p:ext uri="{BB962C8B-B14F-4D97-AF65-F5344CB8AC3E}">
        <p14:creationId xmlns:p14="http://schemas.microsoft.com/office/powerpoint/2010/main" val="815476938"/>
      </p:ext>
    </p:extLst>
  </p:cSld>
  <p:clrMapOvr>
    <a:masterClrMapping/>
  </p:clrMapOvr>
  <mc:AlternateContent xmlns:mc="http://schemas.openxmlformats.org/markup-compatibility/2006" xmlns:p14="http://schemas.microsoft.com/office/powerpoint/2010/main">
    <mc:Choice Requires="p14">
      <p:transition spd="slow" p14:dur="2000" advTm="108"/>
    </mc:Choice>
    <mc:Fallback xmlns="">
      <p:transition spd="slow" advTm="1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5</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Background</a:t>
            </a:r>
          </a:p>
        </p:txBody>
      </p:sp>
      <p:sp>
        <p:nvSpPr>
          <p:cNvPr id="22" name="Title 1">
            <a:extLst>
              <a:ext uri="{FF2B5EF4-FFF2-40B4-BE49-F238E27FC236}">
                <a16:creationId xmlns:a16="http://schemas.microsoft.com/office/drawing/2014/main" id="{5A8BBAB2-55C5-445D-7036-E87135995A67}"/>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What is LoRa?</a:t>
            </a: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76601" y="1836672"/>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What is LoRaWAN?</a:t>
            </a:r>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83537" y="2153850"/>
            <a:ext cx="7790797" cy="2492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800" i="0">
                <a:solidFill>
                  <a:schemeClr val="accent2">
                    <a:lumMod val="95000"/>
                  </a:schemeClr>
                </a:solidFill>
                <a:latin typeface="+mj-lt"/>
              </a:rPr>
              <a:t>Open networking protocol on top of LoRa</a:t>
            </a: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83537" y="1203556"/>
            <a:ext cx="7382583" cy="4985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800" i="0">
                <a:solidFill>
                  <a:schemeClr val="accent2"/>
                </a:solidFill>
                <a:latin typeface="Franklin Gothic Medium"/>
              </a:rPr>
              <a:t>Low-Powered Wide Area Network(LPWAN) technology that enables low-power, long-distance data transmission</a:t>
            </a:r>
            <a:endParaRPr lang="en-US" sz="1800" i="0">
              <a:solidFill>
                <a:schemeClr val="accent2"/>
              </a:solidFill>
            </a:endParaRPr>
          </a:p>
        </p:txBody>
      </p:sp>
      <p:pic>
        <p:nvPicPr>
          <p:cNvPr id="2" name="그림 1">
            <a:extLst>
              <a:ext uri="{FF2B5EF4-FFF2-40B4-BE49-F238E27FC236}">
                <a16:creationId xmlns:a16="http://schemas.microsoft.com/office/drawing/2014/main" id="{B946ADF8-3F87-3F82-0CD6-9B494BF1100A}"/>
              </a:ext>
            </a:extLst>
          </p:cNvPr>
          <p:cNvPicPr>
            <a:picLocks noChangeAspect="1"/>
          </p:cNvPicPr>
          <p:nvPr/>
        </p:nvPicPr>
        <p:blipFill>
          <a:blip r:embed="rId2"/>
          <a:stretch>
            <a:fillRect/>
          </a:stretch>
        </p:blipFill>
        <p:spPr>
          <a:xfrm>
            <a:off x="1701810" y="2569421"/>
            <a:ext cx="5741152" cy="2055990"/>
          </a:xfrm>
          <a:prstGeom prst="rect">
            <a:avLst/>
          </a:prstGeom>
        </p:spPr>
      </p:pic>
      <p:sp>
        <p:nvSpPr>
          <p:cNvPr id="4" name="Title 1">
            <a:extLst>
              <a:ext uri="{FF2B5EF4-FFF2-40B4-BE49-F238E27FC236}">
                <a16:creationId xmlns:a16="http://schemas.microsoft.com/office/drawing/2014/main" id="{6F60C1B1-1156-4175-8E23-0FA1A062ADE6}"/>
              </a:ext>
            </a:extLst>
          </p:cNvPr>
          <p:cNvSpPr txBox="1">
            <a:spLocks/>
          </p:cNvSpPr>
          <p:nvPr/>
        </p:nvSpPr>
        <p:spPr bwMode="blackWhite">
          <a:xfrm>
            <a:off x="1343890" y="4718137"/>
            <a:ext cx="6310518"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r>
              <a:rPr lang="en-US" sz="1600" i="0">
                <a:solidFill>
                  <a:schemeClr val="accent2">
                    <a:lumMod val="95000"/>
                  </a:schemeClr>
                </a:solidFill>
                <a:latin typeface="+mj-lt"/>
              </a:rPr>
              <a:t>The architecture of LoRa and </a:t>
            </a:r>
            <a:r>
              <a:rPr lang="en-US" sz="1600" i="0" err="1">
                <a:solidFill>
                  <a:schemeClr val="accent2">
                    <a:lumMod val="95000"/>
                  </a:schemeClr>
                </a:solidFill>
                <a:latin typeface="+mj-lt"/>
              </a:rPr>
              <a:t>LoRaWAN</a:t>
            </a:r>
            <a:endParaRPr lang="ko-KR" sz="1600" err="1">
              <a:solidFill>
                <a:schemeClr val="accent2">
                  <a:lumMod val="95000"/>
                </a:schemeClr>
              </a:solidFill>
            </a:endParaRPr>
          </a:p>
        </p:txBody>
      </p:sp>
    </p:spTree>
    <p:extLst>
      <p:ext uri="{BB962C8B-B14F-4D97-AF65-F5344CB8AC3E}">
        <p14:creationId xmlns:p14="http://schemas.microsoft.com/office/powerpoint/2010/main" val="2890123066"/>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7" name="Title 1">
            <a:extLst>
              <a:ext uri="{FF2B5EF4-FFF2-40B4-BE49-F238E27FC236}">
                <a16:creationId xmlns:a16="http://schemas.microsoft.com/office/drawing/2014/main" id="{9C40767C-7024-ECDF-8874-5B53C681C1C1}"/>
              </a:ext>
            </a:extLst>
          </p:cNvPr>
          <p:cNvSpPr txBox="1">
            <a:spLocks/>
          </p:cNvSpPr>
          <p:nvPr/>
        </p:nvSpPr>
        <p:spPr bwMode="blackWhite">
          <a:xfrm>
            <a:off x="770674" y="4185576"/>
            <a:ext cx="3389408" cy="45772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r>
              <a:rPr kumimoji="1" lang="en-US" sz="1600">
                <a:solidFill>
                  <a:schemeClr val="accent2">
                    <a:lumMod val="95000"/>
                  </a:schemeClr>
                </a:solidFill>
                <a:latin typeface="+mj-lt"/>
              </a:rPr>
              <a:t>Comparison between wireless communications</a:t>
            </a:r>
            <a:endParaRPr kumimoji="1" lang="ko-Kore-KR" sz="1600">
              <a:solidFill>
                <a:schemeClr val="accent2">
                  <a:lumMod val="95000"/>
                </a:schemeClr>
              </a:solidFill>
              <a:latin typeface="+mj-lt"/>
            </a:endParaRPr>
          </a:p>
        </p:txBody>
      </p:sp>
      <p:sp>
        <p:nvSpPr>
          <p:cNvPr id="6" name="Title 1">
            <a:extLst>
              <a:ext uri="{FF2B5EF4-FFF2-40B4-BE49-F238E27FC236}">
                <a16:creationId xmlns:a16="http://schemas.microsoft.com/office/drawing/2014/main" id="{72136396-6927-4F4B-3E47-DE11DAB4DA88}"/>
              </a:ext>
            </a:extLst>
          </p:cNvPr>
          <p:cNvSpPr txBox="1">
            <a:spLocks/>
          </p:cNvSpPr>
          <p:nvPr/>
        </p:nvSpPr>
        <p:spPr bwMode="blackWhite">
          <a:xfrm>
            <a:off x="683537" y="1228404"/>
            <a:ext cx="7219298" cy="2492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1800" i="0">
                <a:solidFill>
                  <a:schemeClr val="accent2">
                    <a:lumMod val="95000"/>
                  </a:schemeClr>
                </a:solidFill>
                <a:latin typeface="Franklin Gothic Medium"/>
                <a:ea typeface="돋움"/>
              </a:rPr>
              <a:t>bi-directional communication, localization, and mobility of services</a:t>
            </a:r>
            <a:endParaRPr lang="en-US" sz="1800" i="0">
              <a:solidFill>
                <a:schemeClr val="accent2">
                  <a:lumMod val="95000"/>
                </a:schemeClr>
              </a:solidFill>
              <a:latin typeface="Franklin Gothic Medium"/>
              <a:ea typeface="돋움"/>
            </a:endParaRPr>
          </a:p>
        </p:txBody>
      </p:sp>
      <p:sp>
        <p:nvSpPr>
          <p:cNvPr id="9" name="TextBox 8">
            <a:extLst>
              <a:ext uri="{FF2B5EF4-FFF2-40B4-BE49-F238E27FC236}">
                <a16:creationId xmlns:a16="http://schemas.microsoft.com/office/drawing/2014/main" id="{D1C892F5-C38E-07CA-81BA-4A987BDF9E1E}"/>
              </a:ext>
            </a:extLst>
          </p:cNvPr>
          <p:cNvSpPr txBox="1"/>
          <p:nvPr/>
        </p:nvSpPr>
        <p:spPr>
          <a:xfrm>
            <a:off x="4289565" y="1824172"/>
            <a:ext cx="472709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solidFill>
                  <a:schemeClr val="tx2"/>
                </a:solidFill>
                <a:latin typeface="Franklin Gothic Medium"/>
                <a:ea typeface="돋움"/>
                <a:cs typeface="Calibri"/>
              </a:rPr>
              <a:t>LoRa vs Wireless communications</a:t>
            </a:r>
          </a:p>
          <a:p>
            <a:pPr marL="171450" indent="-171450">
              <a:buFont typeface="Arial"/>
              <a:buChar char="•"/>
            </a:pPr>
            <a:r>
              <a:rPr lang="en-US" altLang="ko-KR">
                <a:solidFill>
                  <a:srgbClr val="FFFFFF"/>
                </a:solidFill>
                <a:latin typeface="Franklin Gothic Medium"/>
                <a:ea typeface="돋움"/>
                <a:cs typeface="Calibri"/>
              </a:rPr>
              <a:t>Transmit small data to remote areas</a:t>
            </a:r>
          </a:p>
          <a:p>
            <a:pPr marL="171450" indent="-171450">
              <a:buFont typeface="Arial"/>
              <a:buChar char="•"/>
            </a:pPr>
            <a:r>
              <a:rPr lang="en-US" altLang="ko-KR">
                <a:solidFill>
                  <a:srgbClr val="FFFFFF"/>
                </a:solidFill>
                <a:latin typeface="Franklin Gothic Medium"/>
                <a:ea typeface="돋움"/>
                <a:cs typeface="Calibri"/>
              </a:rPr>
              <a:t>Cover a wider area than others (Wi-Fi, </a:t>
            </a:r>
            <a:r>
              <a:rPr lang="en-US" altLang="ko-KR" err="1">
                <a:solidFill>
                  <a:srgbClr val="FFFFFF"/>
                </a:solidFill>
                <a:latin typeface="Franklin Gothic Medium"/>
                <a:ea typeface="돋움"/>
                <a:cs typeface="Calibri"/>
              </a:rPr>
              <a:t>Blutetooth</a:t>
            </a:r>
            <a:r>
              <a:rPr lang="en-US" altLang="ko-KR">
                <a:solidFill>
                  <a:srgbClr val="FFFFFF"/>
                </a:solidFill>
                <a:latin typeface="Franklin Gothic Medium"/>
                <a:ea typeface="돋움"/>
                <a:cs typeface="Calibri"/>
              </a:rPr>
              <a:t>, ZigBee)</a:t>
            </a:r>
            <a:endParaRPr lang="en-US" altLang="ko-KR">
              <a:solidFill>
                <a:srgbClr val="FFFFFF"/>
              </a:solidFill>
              <a:latin typeface="Franklin Gothic Medium"/>
              <a:ea typeface="돋움" panose="020B0600000101010101" pitchFamily="34" charset="-127"/>
              <a:cs typeface="Calibri"/>
            </a:endParaRPr>
          </a:p>
          <a:p>
            <a:pPr marL="171450" indent="-171450">
              <a:buFont typeface="Arial"/>
              <a:buChar char="•"/>
            </a:pPr>
            <a:r>
              <a:rPr lang="en-US" altLang="ko-KR">
                <a:solidFill>
                  <a:srgbClr val="FFFFFF"/>
                </a:solidFill>
                <a:latin typeface="Franklin Gothic Medium"/>
                <a:ea typeface="돋움"/>
                <a:cs typeface="Calibri"/>
              </a:rPr>
              <a:t>Easy to build and maintain private networks</a:t>
            </a:r>
          </a:p>
          <a:p>
            <a:endParaRPr lang="en-US" altLang="ko-KR">
              <a:solidFill>
                <a:srgbClr val="FFFFFF"/>
              </a:solidFill>
              <a:latin typeface="Franklin Gothic Book"/>
              <a:ea typeface="돋움" panose="020B0600000101010101" pitchFamily="34" charset="-127"/>
              <a:cs typeface="Calibri"/>
            </a:endParaRPr>
          </a:p>
        </p:txBody>
      </p:sp>
      <p:grpSp>
        <p:nvGrpSpPr>
          <p:cNvPr id="19" name="그룹 18">
            <a:extLst>
              <a:ext uri="{FF2B5EF4-FFF2-40B4-BE49-F238E27FC236}">
                <a16:creationId xmlns:a16="http://schemas.microsoft.com/office/drawing/2014/main" id="{BD114D32-3E8E-36CE-C58A-1D954C7A2602}"/>
              </a:ext>
            </a:extLst>
          </p:cNvPr>
          <p:cNvGrpSpPr/>
          <p:nvPr/>
        </p:nvGrpSpPr>
        <p:grpSpPr>
          <a:xfrm>
            <a:off x="707478" y="1759419"/>
            <a:ext cx="3510594" cy="2298546"/>
            <a:chOff x="686429" y="1750821"/>
            <a:chExt cx="3841750" cy="2470150"/>
          </a:xfrm>
        </p:grpSpPr>
        <p:pic>
          <p:nvPicPr>
            <p:cNvPr id="3" name="그림 2">
              <a:extLst>
                <a:ext uri="{FF2B5EF4-FFF2-40B4-BE49-F238E27FC236}">
                  <a16:creationId xmlns:a16="http://schemas.microsoft.com/office/drawing/2014/main" id="{4C244D50-290E-8B7E-E6A5-50B7C02707FA}"/>
                </a:ext>
              </a:extLst>
            </p:cNvPr>
            <p:cNvPicPr>
              <a:picLocks noChangeAspect="1"/>
            </p:cNvPicPr>
            <p:nvPr/>
          </p:nvPicPr>
          <p:blipFill>
            <a:blip r:embed="rId2"/>
            <a:stretch>
              <a:fillRect/>
            </a:stretch>
          </p:blipFill>
          <p:spPr>
            <a:xfrm>
              <a:off x="686429" y="1750821"/>
              <a:ext cx="3841750" cy="2470150"/>
            </a:xfrm>
            <a:prstGeom prst="rect">
              <a:avLst/>
            </a:prstGeom>
          </p:spPr>
        </p:pic>
        <p:sp>
          <p:nvSpPr>
            <p:cNvPr id="10" name="모서리가 둥근 직사각형 9">
              <a:extLst>
                <a:ext uri="{FF2B5EF4-FFF2-40B4-BE49-F238E27FC236}">
                  <a16:creationId xmlns:a16="http://schemas.microsoft.com/office/drawing/2014/main" id="{55DCEDF5-E0A8-3364-22B1-7F1FB84C8A8C}"/>
                </a:ext>
              </a:extLst>
            </p:cNvPr>
            <p:cNvSpPr/>
            <p:nvPr/>
          </p:nvSpPr>
          <p:spPr>
            <a:xfrm>
              <a:off x="1234319" y="2063820"/>
              <a:ext cx="1090427" cy="539896"/>
            </a:xfrm>
            <a:prstGeom prst="roundRect">
              <a:avLst>
                <a:gd name="adj" fmla="val 2028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highlight>
                  <a:srgbClr val="FF0000"/>
                </a:highlight>
              </a:endParaRPr>
            </a:p>
          </p:txBody>
        </p:sp>
        <p:sp>
          <p:nvSpPr>
            <p:cNvPr id="12" name="타원 11">
              <a:extLst>
                <a:ext uri="{FF2B5EF4-FFF2-40B4-BE49-F238E27FC236}">
                  <a16:creationId xmlns:a16="http://schemas.microsoft.com/office/drawing/2014/main" id="{494CF7D6-1761-76EA-6BE9-BFA52C2E2E3E}"/>
                </a:ext>
              </a:extLst>
            </p:cNvPr>
            <p:cNvSpPr/>
            <p:nvPr/>
          </p:nvSpPr>
          <p:spPr>
            <a:xfrm>
              <a:off x="1616949" y="3104819"/>
              <a:ext cx="453260" cy="303487"/>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D5B008CB-34A1-6BD0-0CF0-A8D107536EA8}"/>
                </a:ext>
              </a:extLst>
            </p:cNvPr>
            <p:cNvSpPr/>
            <p:nvPr/>
          </p:nvSpPr>
          <p:spPr>
            <a:xfrm>
              <a:off x="2066266" y="3211236"/>
              <a:ext cx="472967" cy="30742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B2651993-9BD3-DE4F-8B41-5A9F5085B906}"/>
                </a:ext>
              </a:extLst>
            </p:cNvPr>
            <p:cNvSpPr/>
            <p:nvPr/>
          </p:nvSpPr>
          <p:spPr>
            <a:xfrm>
              <a:off x="2665357" y="2572732"/>
              <a:ext cx="681858" cy="30742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itle 1">
            <a:extLst>
              <a:ext uri="{FF2B5EF4-FFF2-40B4-BE49-F238E27FC236}">
                <a16:creationId xmlns:a16="http://schemas.microsoft.com/office/drawing/2014/main" id="{18143671-C795-A8FF-8333-78720142D9CC}"/>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Background</a:t>
            </a:r>
          </a:p>
        </p:txBody>
      </p:sp>
      <p:sp>
        <p:nvSpPr>
          <p:cNvPr id="18" name="Title 1">
            <a:extLst>
              <a:ext uri="{FF2B5EF4-FFF2-40B4-BE49-F238E27FC236}">
                <a16:creationId xmlns:a16="http://schemas.microsoft.com/office/drawing/2014/main" id="{58B678A8-A8CF-BFED-FC69-1BC07C2F09D6}"/>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Advantages of LoRa</a:t>
            </a:r>
          </a:p>
        </p:txBody>
      </p:sp>
    </p:spTree>
    <p:extLst>
      <p:ext uri="{BB962C8B-B14F-4D97-AF65-F5344CB8AC3E}">
        <p14:creationId xmlns:p14="http://schemas.microsoft.com/office/powerpoint/2010/main" val="119370199"/>
      </p:ext>
    </p:extLst>
  </p:cSld>
  <p:clrMapOvr>
    <a:masterClrMapping/>
  </p:clrMapOvr>
  <mc:AlternateContent xmlns:mc="http://schemas.openxmlformats.org/markup-compatibility/2006" xmlns:p14="http://schemas.microsoft.com/office/powerpoint/2010/main">
    <mc:Choice Requires="p14">
      <p:transition spd="slow" p14:dur="2000" advTm="410"/>
    </mc:Choice>
    <mc:Fallback xmlns="">
      <p:transition spd="slow" advTm="41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Background</a:t>
            </a: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10" name="TextBox 9">
            <a:extLst>
              <a:ext uri="{FF2B5EF4-FFF2-40B4-BE49-F238E27FC236}">
                <a16:creationId xmlns:a16="http://schemas.microsoft.com/office/drawing/2014/main" id="{CA12C214-5AB3-AFF9-FE44-38ABF67303B4}"/>
              </a:ext>
            </a:extLst>
          </p:cNvPr>
          <p:cNvSpPr txBox="1"/>
          <p:nvPr/>
        </p:nvSpPr>
        <p:spPr>
          <a:xfrm>
            <a:off x="2517425" y="3706090"/>
            <a:ext cx="3691294" cy="285658"/>
          </a:xfrm>
          <a:prstGeom prst="rect">
            <a:avLst/>
          </a:prstGeom>
          <a:noFill/>
        </p:spPr>
        <p:txBody>
          <a:bodyPr wrap="square" lIns="91440" tIns="45720" rIns="91440" bIns="45720" anchor="t">
            <a:spAutoFit/>
          </a:bodyPr>
          <a:lstStyle/>
          <a:p>
            <a:pPr algn="ctr"/>
            <a:endParaRPr lang="en-US" sz="1200">
              <a:solidFill>
                <a:schemeClr val="accent2">
                  <a:lumMod val="95000"/>
                </a:schemeClr>
              </a:solidFill>
              <a:latin typeface="+mj-lt"/>
            </a:endParaRPr>
          </a:p>
        </p:txBody>
      </p:sp>
      <p:sp>
        <p:nvSpPr>
          <p:cNvPr id="7" name="TextBox 6">
            <a:extLst>
              <a:ext uri="{FF2B5EF4-FFF2-40B4-BE49-F238E27FC236}">
                <a16:creationId xmlns:a16="http://schemas.microsoft.com/office/drawing/2014/main" id="{BE4BE4CA-C510-E525-69A5-B4AEC59B8E76}"/>
              </a:ext>
            </a:extLst>
          </p:cNvPr>
          <p:cNvSpPr txBox="1"/>
          <p:nvPr/>
        </p:nvSpPr>
        <p:spPr>
          <a:xfrm>
            <a:off x="683203" y="4278306"/>
            <a:ext cx="78051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accent2"/>
                </a:solidFill>
                <a:latin typeface="Franklin Gothic Medium"/>
                <a:ea typeface="+mn-lt"/>
                <a:cs typeface="+mn-lt"/>
              </a:rPr>
              <a:t>consumes less power and lasts the battery for a long time than NB-IoT</a:t>
            </a:r>
            <a:endParaRPr lang="ko-KR" altLang="en-US">
              <a:solidFill>
                <a:schemeClr val="accent2"/>
              </a:solidFill>
              <a:latin typeface="Franklin Gothic Medium"/>
              <a:ea typeface="돋움"/>
            </a:endParaRPr>
          </a:p>
          <a:p>
            <a:pPr marL="285750" indent="-285750">
              <a:buFont typeface="Arial"/>
              <a:buChar char="•"/>
            </a:pPr>
            <a:r>
              <a:rPr lang="en-US">
                <a:solidFill>
                  <a:schemeClr val="accent2"/>
                </a:solidFill>
                <a:latin typeface="Franklin Gothic Medium"/>
                <a:ea typeface="돋움"/>
                <a:cs typeface="Arial"/>
              </a:rPr>
              <a:t>has a higher data transmission rate than Sigfox</a:t>
            </a:r>
          </a:p>
        </p:txBody>
      </p:sp>
      <p:grpSp>
        <p:nvGrpSpPr>
          <p:cNvPr id="18" name="그룹 17">
            <a:extLst>
              <a:ext uri="{FF2B5EF4-FFF2-40B4-BE49-F238E27FC236}">
                <a16:creationId xmlns:a16="http://schemas.microsoft.com/office/drawing/2014/main" id="{B6524BEC-F3E0-B86D-8D18-73EE279BC205}"/>
              </a:ext>
            </a:extLst>
          </p:cNvPr>
          <p:cNvGrpSpPr/>
          <p:nvPr/>
        </p:nvGrpSpPr>
        <p:grpSpPr>
          <a:xfrm>
            <a:off x="2212210" y="1399834"/>
            <a:ext cx="4873198" cy="2812355"/>
            <a:chOff x="2134466" y="1400210"/>
            <a:chExt cx="4873198" cy="2812355"/>
          </a:xfrm>
        </p:grpSpPr>
        <p:pic>
          <p:nvPicPr>
            <p:cNvPr id="6" name="그림 5" descr="테이블이(가) 표시된 사진&#10;&#10;자동 생성된 설명">
              <a:extLst>
                <a:ext uri="{FF2B5EF4-FFF2-40B4-BE49-F238E27FC236}">
                  <a16:creationId xmlns:a16="http://schemas.microsoft.com/office/drawing/2014/main" id="{F7DF4153-20F3-25A0-C613-E7297646D294}"/>
                </a:ext>
              </a:extLst>
            </p:cNvPr>
            <p:cNvPicPr>
              <a:picLocks noChangeAspect="1"/>
            </p:cNvPicPr>
            <p:nvPr/>
          </p:nvPicPr>
          <p:blipFill>
            <a:blip r:embed="rId2"/>
            <a:stretch>
              <a:fillRect/>
            </a:stretch>
          </p:blipFill>
          <p:spPr>
            <a:xfrm>
              <a:off x="2134466" y="1400210"/>
              <a:ext cx="4873198" cy="2450715"/>
            </a:xfrm>
            <a:prstGeom prst="rect">
              <a:avLst/>
            </a:prstGeom>
          </p:spPr>
        </p:pic>
        <p:sp>
          <p:nvSpPr>
            <p:cNvPr id="17" name="Title 1">
              <a:extLst>
                <a:ext uri="{FF2B5EF4-FFF2-40B4-BE49-F238E27FC236}">
                  <a16:creationId xmlns:a16="http://schemas.microsoft.com/office/drawing/2014/main" id="{C7FC65B9-80AB-7C64-9F25-0FCB13374178}"/>
                </a:ext>
              </a:extLst>
            </p:cNvPr>
            <p:cNvSpPr txBox="1">
              <a:spLocks/>
            </p:cNvSpPr>
            <p:nvPr/>
          </p:nvSpPr>
          <p:spPr bwMode="blackWhite">
            <a:xfrm>
              <a:off x="2993881" y="3990966"/>
              <a:ext cx="3157882"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r>
                <a:rPr kumimoji="1" lang="en-US" sz="1600">
                  <a:solidFill>
                    <a:schemeClr val="accent2">
                      <a:lumMod val="95000"/>
                    </a:schemeClr>
                  </a:solidFill>
                  <a:latin typeface="+mj-lt"/>
                </a:rPr>
                <a:t>Comparison with other LPWANs</a:t>
              </a:r>
              <a:endParaRPr lang="ko-KR" altLang="en-US" sz="1600">
                <a:solidFill>
                  <a:schemeClr val="accent2">
                    <a:lumMod val="95000"/>
                  </a:schemeClr>
                </a:solidFill>
                <a:latin typeface="+mj-lt"/>
                <a:ea typeface="돋움"/>
              </a:endParaRPr>
            </a:p>
          </p:txBody>
        </p:sp>
      </p:grpSp>
      <p:sp>
        <p:nvSpPr>
          <p:cNvPr id="12" name="모서리가 둥근 직사각형 11">
            <a:extLst>
              <a:ext uri="{FF2B5EF4-FFF2-40B4-BE49-F238E27FC236}">
                <a16:creationId xmlns:a16="http://schemas.microsoft.com/office/drawing/2014/main" id="{9AF9A587-5A77-5D81-3EEC-B2AB2489B591}"/>
              </a:ext>
            </a:extLst>
          </p:cNvPr>
          <p:cNvSpPr/>
          <p:nvPr/>
        </p:nvSpPr>
        <p:spPr>
          <a:xfrm>
            <a:off x="2322223" y="1813889"/>
            <a:ext cx="4668975" cy="722937"/>
          </a:xfrm>
          <a:prstGeom prst="roundRect">
            <a:avLst>
              <a:gd name="adj" fmla="val 2028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highlight>
                <a:srgbClr val="FF0000"/>
              </a:highlight>
            </a:endParaRPr>
          </a:p>
        </p:txBody>
      </p:sp>
      <p:sp>
        <p:nvSpPr>
          <p:cNvPr id="11" name="Title 1">
            <a:extLst>
              <a:ext uri="{FF2B5EF4-FFF2-40B4-BE49-F238E27FC236}">
                <a16:creationId xmlns:a16="http://schemas.microsoft.com/office/drawing/2014/main" id="{69F32C10-4A17-4115-ECCB-2164E1884878}"/>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LoRa vs Other LPWAN</a:t>
            </a:r>
          </a:p>
        </p:txBody>
      </p:sp>
    </p:spTree>
    <p:extLst>
      <p:ext uri="{BB962C8B-B14F-4D97-AF65-F5344CB8AC3E}">
        <p14:creationId xmlns:p14="http://schemas.microsoft.com/office/powerpoint/2010/main" val="1307542683"/>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그림 5">
            <a:extLst>
              <a:ext uri="{FF2B5EF4-FFF2-40B4-BE49-F238E27FC236}">
                <a16:creationId xmlns:a16="http://schemas.microsoft.com/office/drawing/2014/main" id="{E40B0FEE-7D9F-83CF-F41A-37675CF37557}"/>
              </a:ext>
            </a:extLst>
          </p:cNvPr>
          <p:cNvPicPr>
            <a:picLocks noChangeAspect="1"/>
          </p:cNvPicPr>
          <p:nvPr/>
        </p:nvPicPr>
        <p:blipFill>
          <a:blip r:embed="rId2"/>
          <a:stretch>
            <a:fillRect/>
          </a:stretch>
        </p:blipFill>
        <p:spPr>
          <a:xfrm>
            <a:off x="567773" y="1250569"/>
            <a:ext cx="5025582" cy="2651302"/>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8</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Background</a:t>
            </a: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5942543" y="1350448"/>
            <a:ext cx="2670241"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Use Cases of LoRa</a:t>
            </a:r>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5942543" y="1662866"/>
            <a:ext cx="2996508" cy="26832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indent="-171450">
              <a:lnSpc>
                <a:spcPct val="100000"/>
              </a:lnSpc>
              <a:spcBef>
                <a:spcPts val="0"/>
              </a:spcBef>
              <a:buFont typeface="Arial"/>
              <a:buChar char="•"/>
            </a:pPr>
            <a:r>
              <a:rPr lang="en" sz="1800">
                <a:solidFill>
                  <a:schemeClr val="accent2">
                    <a:lumMod val="95000"/>
                  </a:schemeClr>
                </a:solidFill>
                <a:effectLst/>
                <a:latin typeface="Franklin Gothic Medium"/>
              </a:rPr>
              <a:t>smart </a:t>
            </a:r>
            <a:r>
              <a:rPr lang="en" sz="1800">
                <a:solidFill>
                  <a:schemeClr val="accent2">
                    <a:lumMod val="95000"/>
                  </a:schemeClr>
                </a:solidFill>
                <a:latin typeface="Franklin Gothic Medium"/>
              </a:rPr>
              <a:t>city</a:t>
            </a:r>
            <a:endParaRPr lang="ko-KR" altLang="en-US" sz="1800">
              <a:solidFill>
                <a:schemeClr val="accent2">
                  <a:lumMod val="95000"/>
                </a:schemeClr>
              </a:solidFill>
              <a:latin typeface="Franklin Gothic Medium"/>
              <a:ea typeface="돋움" panose="020B0600000101010101" pitchFamily="34" charset="-127"/>
            </a:endParaRPr>
          </a:p>
          <a:p>
            <a:pPr marL="171450" indent="-171450">
              <a:lnSpc>
                <a:spcPct val="100000"/>
              </a:lnSpc>
              <a:spcBef>
                <a:spcPts val="50"/>
              </a:spcBef>
              <a:buFont typeface="Arial"/>
              <a:buChar char="•"/>
            </a:pPr>
            <a:r>
              <a:rPr lang="en" sz="1800">
                <a:solidFill>
                  <a:schemeClr val="accent2">
                    <a:lumMod val="95000"/>
                  </a:schemeClr>
                </a:solidFill>
                <a:latin typeface="Franklin Gothic Medium"/>
              </a:rPr>
              <a:t>logistics </a:t>
            </a:r>
            <a:endParaRPr lang="ko-KR" altLang="en-US" sz="1800">
              <a:solidFill>
                <a:schemeClr val="accent2">
                  <a:lumMod val="95000"/>
                </a:schemeClr>
              </a:solidFill>
              <a:effectLst/>
              <a:latin typeface="Franklin Gothic Medium"/>
              <a:ea typeface="돋움" panose="020B0600000101010101" pitchFamily="34" charset="-127"/>
            </a:endParaRP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transportation management</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smart healthcare</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smart buildings</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public safety</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space environment</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smart agriculture</a:t>
            </a:r>
          </a:p>
          <a:p>
            <a:pPr>
              <a:lnSpc>
                <a:spcPct val="150000"/>
              </a:lnSpc>
              <a:spcBef>
                <a:spcPts val="50"/>
              </a:spcBef>
            </a:pPr>
            <a:endParaRPr lang="en-US" sz="1800" i="0">
              <a:solidFill>
                <a:schemeClr val="accent2">
                  <a:lumMod val="95000"/>
                </a:schemeClr>
              </a:solidFill>
              <a:latin typeface="Franklin Gothic Medium"/>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9" name="TextBox 8">
            <a:extLst>
              <a:ext uri="{FF2B5EF4-FFF2-40B4-BE49-F238E27FC236}">
                <a16:creationId xmlns:a16="http://schemas.microsoft.com/office/drawing/2014/main" id="{8A01316D-E19A-60BC-6125-204FB3B2DD9B}"/>
              </a:ext>
            </a:extLst>
          </p:cNvPr>
          <p:cNvSpPr txBox="1"/>
          <p:nvPr/>
        </p:nvSpPr>
        <p:spPr>
          <a:xfrm>
            <a:off x="1176546" y="4001460"/>
            <a:ext cx="3801058" cy="338554"/>
          </a:xfrm>
          <a:prstGeom prst="rect">
            <a:avLst/>
          </a:prstGeom>
          <a:noFill/>
        </p:spPr>
        <p:txBody>
          <a:bodyPr wrap="square" lIns="91440" tIns="45720" rIns="91440" bIns="45720" anchor="t">
            <a:spAutoFit/>
          </a:bodyPr>
          <a:lstStyle/>
          <a:p>
            <a:r>
              <a:rPr kumimoji="1" lang="en-US" sz="1600">
                <a:solidFill>
                  <a:schemeClr val="accent2">
                    <a:lumMod val="95000"/>
                  </a:schemeClr>
                </a:solidFill>
                <a:latin typeface="+mj-lt"/>
              </a:rPr>
              <a:t>Examples of current usages of </a:t>
            </a:r>
            <a:r>
              <a:rPr kumimoji="1" lang="en-US" sz="1600" err="1">
                <a:solidFill>
                  <a:schemeClr val="accent2">
                    <a:lumMod val="95000"/>
                  </a:schemeClr>
                </a:solidFill>
                <a:latin typeface="+mj-lt"/>
              </a:rPr>
              <a:t>LoRaWAN</a:t>
            </a:r>
            <a:endParaRPr kumimoji="1" lang="ko-Kore-KR" sz="1600" err="1">
              <a:solidFill>
                <a:schemeClr val="accent2">
                  <a:lumMod val="95000"/>
                </a:schemeClr>
              </a:solidFill>
              <a:latin typeface="+mj-lt"/>
            </a:endParaRPr>
          </a:p>
        </p:txBody>
      </p:sp>
      <p:sp>
        <p:nvSpPr>
          <p:cNvPr id="10" name="모서리가 둥근 직사각형 9">
            <a:extLst>
              <a:ext uri="{FF2B5EF4-FFF2-40B4-BE49-F238E27FC236}">
                <a16:creationId xmlns:a16="http://schemas.microsoft.com/office/drawing/2014/main" id="{5D292776-B985-ABBA-47EB-59BA739A8F14}"/>
              </a:ext>
            </a:extLst>
          </p:cNvPr>
          <p:cNvSpPr/>
          <p:nvPr/>
        </p:nvSpPr>
        <p:spPr>
          <a:xfrm>
            <a:off x="894579" y="3182497"/>
            <a:ext cx="1171410" cy="116237"/>
          </a:xfrm>
          <a:prstGeom prst="roundRect">
            <a:avLst>
              <a:gd name="adj" fmla="val 2028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highlight>
                <a:srgbClr val="FF0000"/>
              </a:highlight>
            </a:endParaRPr>
          </a:p>
        </p:txBody>
      </p:sp>
    </p:spTree>
    <p:extLst>
      <p:ext uri="{BB962C8B-B14F-4D97-AF65-F5344CB8AC3E}">
        <p14:creationId xmlns:p14="http://schemas.microsoft.com/office/powerpoint/2010/main" val="1744075630"/>
      </p:ext>
    </p:extLst>
  </p:cSld>
  <p:clrMapOvr>
    <a:masterClrMapping/>
  </p:clrMapOvr>
  <mc:AlternateContent xmlns:mc="http://schemas.openxmlformats.org/markup-compatibility/2006" xmlns:p14="http://schemas.microsoft.com/office/powerpoint/2010/main">
    <mc:Choice Requires="p14">
      <p:transition spd="slow" p14:dur="2000" advTm="119"/>
    </mc:Choice>
    <mc:Fallback xmlns="">
      <p:transition spd="slow" advTm="1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10/26/2022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9</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
        <p:nvSpPr>
          <p:cNvPr id="9" name="Title">
            <a:extLst>
              <a:ext uri="{FF2B5EF4-FFF2-40B4-BE49-F238E27FC236}">
                <a16:creationId xmlns:a16="http://schemas.microsoft.com/office/drawing/2014/main" id="{C8B3C546-BFFA-18C8-3C9E-E3BD6D6698B1}"/>
              </a:ext>
            </a:extLst>
          </p:cNvPr>
          <p:cNvSpPr txBox="1">
            <a:spLocks/>
          </p:cNvSpPr>
          <p:nvPr/>
        </p:nvSpPr>
        <p:spPr bwMode="blackWhite">
          <a:xfrm>
            <a:off x="1067134" y="1667129"/>
            <a:ext cx="4814498" cy="908230"/>
          </a:xfrm>
          <a:prstGeom prst="rect">
            <a:avLst/>
          </a:prstGeom>
          <a:noFill/>
          <a:ln w="38100" cap="sq">
            <a:noFill/>
            <a:miter lim="800000"/>
          </a:ln>
        </p:spPr>
        <p:txBody>
          <a:bodyPr vert="horz" wrap="square" lIns="0" tIns="0" rIns="0" bIns="0" rtlCol="0" anchor="t" anchorCtr="0">
            <a:spAutoFit/>
          </a:bodyPr>
          <a:lstStyle>
            <a:lvl1pPr algn="ctr" defTabSz="685800" rtl="0" eaLnBrk="1" latinLnBrk="0" hangingPunct="1">
              <a:lnSpc>
                <a:spcPct val="90000"/>
              </a:lnSpc>
              <a:spcBef>
                <a:spcPct val="0"/>
              </a:spcBef>
              <a:buNone/>
              <a:defRPr sz="6450" b="0" i="0" kern="1200" cap="none" spc="0" baseline="0">
                <a:solidFill>
                  <a:schemeClr val="accent2"/>
                </a:solidFill>
                <a:latin typeface="United Sans Rg Md" pitchFamily="50" charset="0"/>
                <a:ea typeface="+mj-ea"/>
                <a:cs typeface="+mj-cs"/>
              </a:defRPr>
            </a:lvl1pPr>
          </a:lstStyle>
          <a:p>
            <a:pPr algn="l"/>
            <a:r>
              <a:rPr lang="en-US" altLang="ko-KR" i="1">
                <a:solidFill>
                  <a:schemeClr val="bg1"/>
                </a:solidFill>
                <a:latin typeface="Franklin Gothic Demi Cond"/>
              </a:rPr>
              <a:t>Introduction</a:t>
            </a:r>
          </a:p>
        </p:txBody>
      </p:sp>
    </p:spTree>
    <p:extLst>
      <p:ext uri="{BB962C8B-B14F-4D97-AF65-F5344CB8AC3E}">
        <p14:creationId xmlns:p14="http://schemas.microsoft.com/office/powerpoint/2010/main" val="3653948339"/>
      </p:ext>
    </p:extLst>
  </p:cSld>
  <p:clrMapOvr>
    <a:masterClrMapping/>
  </p:clrMapOvr>
  <mc:AlternateContent xmlns:mc="http://schemas.openxmlformats.org/markup-compatibility/2006" xmlns:p14="http://schemas.microsoft.com/office/powerpoint/2010/main">
    <mc:Choice Requires="p14">
      <p:transition spd="slow" p14:dur="2000" advTm="153"/>
    </mc:Choice>
    <mc:Fallback xmlns="">
      <p:transition spd="slow" advTm="15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3|4.9"/>
</p:tagLst>
</file>

<file path=ppt/tags/tag2.xml><?xml version="1.0" encoding="utf-8"?>
<p:tagLst xmlns:a="http://schemas.openxmlformats.org/drawingml/2006/main" xmlns:r="http://schemas.openxmlformats.org/officeDocument/2006/relationships" xmlns:p="http://schemas.openxmlformats.org/presentationml/2006/main">
  <p:tag name="TIMING" val="|22.3"/>
</p:tagLst>
</file>

<file path=ppt/tags/tag3.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Parcel">
  <a:themeElements>
    <a:clrScheme name="Custom 4">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E3D"/>
      </a:hlink>
      <a:folHlink>
        <a:srgbClr val="8E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0F7A2058-D776-41B7-84A0-0C874A3FCA7D}" vid="{0B5A5621-8B38-4282-8CA5-79EF5D6FFF9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0</TotalTime>
  <Words>1420</Words>
  <Application>Microsoft Office PowerPoint</Application>
  <PresentationFormat>On-screen Show (16:9)</PresentationFormat>
  <Paragraphs>270</Paragraphs>
  <Slides>35</Slides>
  <Notes>4</Notes>
  <HiddenSlides>2</HiddenSlides>
  <MMClips>2</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35</vt:i4>
      </vt:variant>
    </vt:vector>
  </HeadingPairs>
  <TitlesOfParts>
    <vt:vector size="53" baseType="lpstr">
      <vt:lpstr>Acumin Pro</vt:lpstr>
      <vt:lpstr>Acumin Pro ExtraCondensed</vt:lpstr>
      <vt:lpstr>Acumin Pro ExtraCondensed Smbd</vt:lpstr>
      <vt:lpstr>Acumin Pro Medium</vt:lpstr>
      <vt:lpstr>Acumin Pro Semibold</vt:lpstr>
      <vt:lpstr>Acumin Pro SemiCondensed</vt:lpstr>
      <vt:lpstr>United Sans Cd Md</vt:lpstr>
      <vt:lpstr>United Sans Rg Md</vt:lpstr>
      <vt:lpstr>Arial</vt:lpstr>
      <vt:lpstr>Calibri</vt:lpstr>
      <vt:lpstr>Franklin Gothic Book</vt:lpstr>
      <vt:lpstr>Franklin Gothic Demi Cond</vt:lpstr>
      <vt:lpstr>Franklin Gothic Medium</vt:lpstr>
      <vt:lpstr>Franklin Gothic Medium Cond</vt:lpstr>
      <vt:lpstr>Impact</vt:lpstr>
      <vt:lpstr>Wingdings</vt:lpstr>
      <vt:lpstr>Parcel</vt:lpstr>
      <vt:lpstr>Purdue2</vt:lpstr>
      <vt:lpstr>Analyzing packets to demonstrate  the vulnerability of LoRaWAN</vt:lpstr>
      <vt:lpstr>Team Members (454P)</vt:lpstr>
      <vt:lpstr>Contents</vt:lpstr>
      <vt:lpstr>Background</vt:lpstr>
      <vt:lpstr>Background</vt:lpstr>
      <vt:lpstr>PowerPoint Presentation</vt:lpstr>
      <vt:lpstr>Background</vt:lpstr>
      <vt:lpstr>Background</vt:lpstr>
      <vt:lpstr>PowerPoint Presentation</vt:lpstr>
      <vt:lpstr>Introduction</vt:lpstr>
      <vt:lpstr>Introduction</vt:lpstr>
      <vt:lpstr>Introduction</vt:lpstr>
      <vt:lpstr>Introduction</vt:lpstr>
      <vt:lpstr>Introduction</vt:lpstr>
      <vt:lpstr>Progress</vt:lpstr>
      <vt:lpstr>Constructing Local LoRaWAN</vt:lpstr>
      <vt:lpstr>Constructing Local LoRaWAN</vt:lpstr>
      <vt:lpstr>Constructing Local LoRaWAN</vt:lpstr>
      <vt:lpstr>Constructing Local LoRaWAN</vt:lpstr>
      <vt:lpstr>Methodology</vt:lpstr>
      <vt:lpstr>Methodology</vt:lpstr>
      <vt:lpstr>Methodology</vt:lpstr>
      <vt:lpstr>Methodology</vt:lpstr>
      <vt:lpstr>Methodology</vt:lpstr>
      <vt:lpstr>Methodology</vt:lpstr>
      <vt:lpstr>Methodology</vt:lpstr>
      <vt:lpstr>Methodology</vt:lpstr>
      <vt:lpstr>Methodology</vt:lpstr>
      <vt:lpstr>Project Milestone</vt:lpstr>
      <vt:lpstr>Project Milestones</vt:lpstr>
      <vt:lpstr>Reference</vt:lpstr>
      <vt:lpstr>Q &amp; A</vt:lpstr>
      <vt:lpstr>Thank you</vt:lpstr>
      <vt:lpstr>Configuring GNU Radio + LoRa Packet UDP Reader</vt:lpstr>
      <vt:lpstr>Methodology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Bang, Seokhyeon</cp:lastModifiedBy>
  <cp:revision>2</cp:revision>
  <dcterms:created xsi:type="dcterms:W3CDTF">2020-02-06T20:42:06Z</dcterms:created>
  <dcterms:modified xsi:type="dcterms:W3CDTF">2022-10-27T00:38:12Z</dcterms:modified>
  <cp:category/>
</cp:coreProperties>
</file>